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4" r:id="rId14"/>
    <p:sldId id="268"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71" r:id="rId39"/>
    <p:sldId id="272" r:id="rId40"/>
    <p:sldId id="298" r:id="rId41"/>
    <p:sldId id="299" r:id="rId42"/>
    <p:sldId id="273" r:id="rId43"/>
    <p:sldId id="300" r:id="rId44"/>
    <p:sldId id="301" r:id="rId45"/>
    <p:sldId id="302" r:id="rId46"/>
    <p:sldId id="303" r:id="rId47"/>
    <p:sldId id="304" r:id="rId48"/>
    <p:sldId id="305" r:id="rId49"/>
    <p:sldId id="306" r:id="rId50"/>
    <p:sldId id="307" r:id="rId51"/>
    <p:sldId id="308" r:id="rId52"/>
    <p:sldId id="309"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E0572-C4B8-8542-3BA9-8965192D66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6656E4-0C59-863B-8D93-25FE5DAA51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95660A-66F8-C586-A91E-A75D9FAC0D95}"/>
              </a:ext>
            </a:extLst>
          </p:cNvPr>
          <p:cNvSpPr>
            <a:spLocks noGrp="1"/>
          </p:cNvSpPr>
          <p:nvPr>
            <p:ph type="dt" sz="half" idx="10"/>
          </p:nvPr>
        </p:nvSpPr>
        <p:spPr/>
        <p:txBody>
          <a:bodyPr/>
          <a:lstStyle/>
          <a:p>
            <a:fld id="{E2F6FEB8-54B9-4CDD-8158-5554E6625C54}" type="datetimeFigureOut">
              <a:rPr lang="en-US" smtClean="0"/>
              <a:t>2/29/2024</a:t>
            </a:fld>
            <a:endParaRPr lang="en-US"/>
          </a:p>
        </p:txBody>
      </p:sp>
      <p:sp>
        <p:nvSpPr>
          <p:cNvPr id="5" name="Footer Placeholder 4">
            <a:extLst>
              <a:ext uri="{FF2B5EF4-FFF2-40B4-BE49-F238E27FC236}">
                <a16:creationId xmlns:a16="http://schemas.microsoft.com/office/drawing/2014/main" id="{239C5EF0-8BCC-DDA3-518A-78F0AB6F93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3FC5C6-3EC4-8A80-2975-4EC88CC102F2}"/>
              </a:ext>
            </a:extLst>
          </p:cNvPr>
          <p:cNvSpPr>
            <a:spLocks noGrp="1"/>
          </p:cNvSpPr>
          <p:nvPr>
            <p:ph type="sldNum" sz="quarter" idx="12"/>
          </p:nvPr>
        </p:nvSpPr>
        <p:spPr/>
        <p:txBody>
          <a:bodyPr/>
          <a:lstStyle/>
          <a:p>
            <a:fld id="{FA8CF18F-71DD-42D6-BD9B-959FF366C1DE}" type="slidenum">
              <a:rPr lang="en-US" smtClean="0"/>
              <a:t>‹#›</a:t>
            </a:fld>
            <a:endParaRPr lang="en-US"/>
          </a:p>
        </p:txBody>
      </p:sp>
    </p:spTree>
    <p:extLst>
      <p:ext uri="{BB962C8B-B14F-4D97-AF65-F5344CB8AC3E}">
        <p14:creationId xmlns:p14="http://schemas.microsoft.com/office/powerpoint/2010/main" val="884337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A3F49-6279-116F-FBA6-20ECEBAE89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B7ACB4-EA5D-2899-D167-F8E22D6041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B4B795-C9BB-C950-F5EF-7168E79FFB20}"/>
              </a:ext>
            </a:extLst>
          </p:cNvPr>
          <p:cNvSpPr>
            <a:spLocks noGrp="1"/>
          </p:cNvSpPr>
          <p:nvPr>
            <p:ph type="dt" sz="half" idx="10"/>
          </p:nvPr>
        </p:nvSpPr>
        <p:spPr/>
        <p:txBody>
          <a:bodyPr/>
          <a:lstStyle/>
          <a:p>
            <a:fld id="{E2F6FEB8-54B9-4CDD-8158-5554E6625C54}" type="datetimeFigureOut">
              <a:rPr lang="en-US" smtClean="0"/>
              <a:t>2/29/2024</a:t>
            </a:fld>
            <a:endParaRPr lang="en-US"/>
          </a:p>
        </p:txBody>
      </p:sp>
      <p:sp>
        <p:nvSpPr>
          <p:cNvPr id="5" name="Footer Placeholder 4">
            <a:extLst>
              <a:ext uri="{FF2B5EF4-FFF2-40B4-BE49-F238E27FC236}">
                <a16:creationId xmlns:a16="http://schemas.microsoft.com/office/drawing/2014/main" id="{FA96C1C9-F24B-238A-C529-E990F8FD3E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8C4EB0-5C8C-7C99-D6CE-DB17922B60BE}"/>
              </a:ext>
            </a:extLst>
          </p:cNvPr>
          <p:cNvSpPr>
            <a:spLocks noGrp="1"/>
          </p:cNvSpPr>
          <p:nvPr>
            <p:ph type="sldNum" sz="quarter" idx="12"/>
          </p:nvPr>
        </p:nvSpPr>
        <p:spPr/>
        <p:txBody>
          <a:bodyPr/>
          <a:lstStyle/>
          <a:p>
            <a:fld id="{FA8CF18F-71DD-42D6-BD9B-959FF366C1DE}" type="slidenum">
              <a:rPr lang="en-US" smtClean="0"/>
              <a:t>‹#›</a:t>
            </a:fld>
            <a:endParaRPr lang="en-US"/>
          </a:p>
        </p:txBody>
      </p:sp>
    </p:spTree>
    <p:extLst>
      <p:ext uri="{BB962C8B-B14F-4D97-AF65-F5344CB8AC3E}">
        <p14:creationId xmlns:p14="http://schemas.microsoft.com/office/powerpoint/2010/main" val="1853115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6474A2-47E5-5536-D92B-923EA6D0EE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D9B631-E315-4D6E-5271-C216D918E8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927113-32B9-79FA-096F-7239665CB2E6}"/>
              </a:ext>
            </a:extLst>
          </p:cNvPr>
          <p:cNvSpPr>
            <a:spLocks noGrp="1"/>
          </p:cNvSpPr>
          <p:nvPr>
            <p:ph type="dt" sz="half" idx="10"/>
          </p:nvPr>
        </p:nvSpPr>
        <p:spPr/>
        <p:txBody>
          <a:bodyPr/>
          <a:lstStyle/>
          <a:p>
            <a:fld id="{E2F6FEB8-54B9-4CDD-8158-5554E6625C54}" type="datetimeFigureOut">
              <a:rPr lang="en-US" smtClean="0"/>
              <a:t>2/29/2024</a:t>
            </a:fld>
            <a:endParaRPr lang="en-US"/>
          </a:p>
        </p:txBody>
      </p:sp>
      <p:sp>
        <p:nvSpPr>
          <p:cNvPr id="5" name="Footer Placeholder 4">
            <a:extLst>
              <a:ext uri="{FF2B5EF4-FFF2-40B4-BE49-F238E27FC236}">
                <a16:creationId xmlns:a16="http://schemas.microsoft.com/office/drawing/2014/main" id="{BE6DA400-73E6-94E9-F734-6C61D22C4F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1ECF26-AACC-BD2C-9BF5-5D2222FB5703}"/>
              </a:ext>
            </a:extLst>
          </p:cNvPr>
          <p:cNvSpPr>
            <a:spLocks noGrp="1"/>
          </p:cNvSpPr>
          <p:nvPr>
            <p:ph type="sldNum" sz="quarter" idx="12"/>
          </p:nvPr>
        </p:nvSpPr>
        <p:spPr/>
        <p:txBody>
          <a:bodyPr/>
          <a:lstStyle/>
          <a:p>
            <a:fld id="{FA8CF18F-71DD-42D6-BD9B-959FF366C1DE}" type="slidenum">
              <a:rPr lang="en-US" smtClean="0"/>
              <a:t>‹#›</a:t>
            </a:fld>
            <a:endParaRPr lang="en-US"/>
          </a:p>
        </p:txBody>
      </p:sp>
    </p:spTree>
    <p:extLst>
      <p:ext uri="{BB962C8B-B14F-4D97-AF65-F5344CB8AC3E}">
        <p14:creationId xmlns:p14="http://schemas.microsoft.com/office/powerpoint/2010/main" val="1837589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8DDFD-A1A8-4475-D710-2404239A56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C42077-9FDA-8C88-5FF1-6F0033B6D8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34F8E7-E50D-DE6C-660A-F10179BD1AB4}"/>
              </a:ext>
            </a:extLst>
          </p:cNvPr>
          <p:cNvSpPr>
            <a:spLocks noGrp="1"/>
          </p:cNvSpPr>
          <p:nvPr>
            <p:ph type="dt" sz="half" idx="10"/>
          </p:nvPr>
        </p:nvSpPr>
        <p:spPr/>
        <p:txBody>
          <a:bodyPr/>
          <a:lstStyle/>
          <a:p>
            <a:fld id="{E2F6FEB8-54B9-4CDD-8158-5554E6625C54}" type="datetimeFigureOut">
              <a:rPr lang="en-US" smtClean="0"/>
              <a:t>2/29/2024</a:t>
            </a:fld>
            <a:endParaRPr lang="en-US"/>
          </a:p>
        </p:txBody>
      </p:sp>
      <p:sp>
        <p:nvSpPr>
          <p:cNvPr id="5" name="Footer Placeholder 4">
            <a:extLst>
              <a:ext uri="{FF2B5EF4-FFF2-40B4-BE49-F238E27FC236}">
                <a16:creationId xmlns:a16="http://schemas.microsoft.com/office/drawing/2014/main" id="{A28B7338-F867-F658-D358-7FFE895594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9B05CB-1BF4-9F98-4034-590B1B11B7E3}"/>
              </a:ext>
            </a:extLst>
          </p:cNvPr>
          <p:cNvSpPr>
            <a:spLocks noGrp="1"/>
          </p:cNvSpPr>
          <p:nvPr>
            <p:ph type="sldNum" sz="quarter" idx="12"/>
          </p:nvPr>
        </p:nvSpPr>
        <p:spPr/>
        <p:txBody>
          <a:bodyPr/>
          <a:lstStyle/>
          <a:p>
            <a:fld id="{FA8CF18F-71DD-42D6-BD9B-959FF366C1DE}" type="slidenum">
              <a:rPr lang="en-US" smtClean="0"/>
              <a:t>‹#›</a:t>
            </a:fld>
            <a:endParaRPr lang="en-US"/>
          </a:p>
        </p:txBody>
      </p:sp>
    </p:spTree>
    <p:extLst>
      <p:ext uri="{BB962C8B-B14F-4D97-AF65-F5344CB8AC3E}">
        <p14:creationId xmlns:p14="http://schemas.microsoft.com/office/powerpoint/2010/main" val="313743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2A8F5-FE15-EB9F-DAAF-DBA6C1BCD4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028CC4-85B8-01D4-CE3B-1F48666F04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915213-845F-A643-1987-8D55CF8DFC4E}"/>
              </a:ext>
            </a:extLst>
          </p:cNvPr>
          <p:cNvSpPr>
            <a:spLocks noGrp="1"/>
          </p:cNvSpPr>
          <p:nvPr>
            <p:ph type="dt" sz="half" idx="10"/>
          </p:nvPr>
        </p:nvSpPr>
        <p:spPr/>
        <p:txBody>
          <a:bodyPr/>
          <a:lstStyle/>
          <a:p>
            <a:fld id="{E2F6FEB8-54B9-4CDD-8158-5554E6625C54}" type="datetimeFigureOut">
              <a:rPr lang="en-US" smtClean="0"/>
              <a:t>2/29/2024</a:t>
            </a:fld>
            <a:endParaRPr lang="en-US"/>
          </a:p>
        </p:txBody>
      </p:sp>
      <p:sp>
        <p:nvSpPr>
          <p:cNvPr id="5" name="Footer Placeholder 4">
            <a:extLst>
              <a:ext uri="{FF2B5EF4-FFF2-40B4-BE49-F238E27FC236}">
                <a16:creationId xmlns:a16="http://schemas.microsoft.com/office/drawing/2014/main" id="{C4E4C02A-CDA9-0DF8-151A-D8D1ABDD00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AC40FD-F80E-DED5-A4EE-7DF875F06F70}"/>
              </a:ext>
            </a:extLst>
          </p:cNvPr>
          <p:cNvSpPr>
            <a:spLocks noGrp="1"/>
          </p:cNvSpPr>
          <p:nvPr>
            <p:ph type="sldNum" sz="quarter" idx="12"/>
          </p:nvPr>
        </p:nvSpPr>
        <p:spPr/>
        <p:txBody>
          <a:bodyPr/>
          <a:lstStyle/>
          <a:p>
            <a:fld id="{FA8CF18F-71DD-42D6-BD9B-959FF366C1DE}" type="slidenum">
              <a:rPr lang="en-US" smtClean="0"/>
              <a:t>‹#›</a:t>
            </a:fld>
            <a:endParaRPr lang="en-US"/>
          </a:p>
        </p:txBody>
      </p:sp>
    </p:spTree>
    <p:extLst>
      <p:ext uri="{BB962C8B-B14F-4D97-AF65-F5344CB8AC3E}">
        <p14:creationId xmlns:p14="http://schemas.microsoft.com/office/powerpoint/2010/main" val="3170295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50BB2-B0FC-6355-3C6B-4F542C5834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158E01-0BFA-F04E-6903-637E0375A5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3D708C-560A-F213-F0D4-8F92ED9414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4BAAC7-8947-9744-A09A-536C79601DD0}"/>
              </a:ext>
            </a:extLst>
          </p:cNvPr>
          <p:cNvSpPr>
            <a:spLocks noGrp="1"/>
          </p:cNvSpPr>
          <p:nvPr>
            <p:ph type="dt" sz="half" idx="10"/>
          </p:nvPr>
        </p:nvSpPr>
        <p:spPr/>
        <p:txBody>
          <a:bodyPr/>
          <a:lstStyle/>
          <a:p>
            <a:fld id="{E2F6FEB8-54B9-4CDD-8158-5554E6625C54}" type="datetimeFigureOut">
              <a:rPr lang="en-US" smtClean="0"/>
              <a:t>2/29/2024</a:t>
            </a:fld>
            <a:endParaRPr lang="en-US"/>
          </a:p>
        </p:txBody>
      </p:sp>
      <p:sp>
        <p:nvSpPr>
          <p:cNvPr id="6" name="Footer Placeholder 5">
            <a:extLst>
              <a:ext uri="{FF2B5EF4-FFF2-40B4-BE49-F238E27FC236}">
                <a16:creationId xmlns:a16="http://schemas.microsoft.com/office/drawing/2014/main" id="{6FE40851-BD1C-FDC3-DB01-E0B9E95FA9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40FAA0-DC2B-FD5B-90C1-B13B77B6087F}"/>
              </a:ext>
            </a:extLst>
          </p:cNvPr>
          <p:cNvSpPr>
            <a:spLocks noGrp="1"/>
          </p:cNvSpPr>
          <p:nvPr>
            <p:ph type="sldNum" sz="quarter" idx="12"/>
          </p:nvPr>
        </p:nvSpPr>
        <p:spPr/>
        <p:txBody>
          <a:bodyPr/>
          <a:lstStyle/>
          <a:p>
            <a:fld id="{FA8CF18F-71DD-42D6-BD9B-959FF366C1DE}" type="slidenum">
              <a:rPr lang="en-US" smtClean="0"/>
              <a:t>‹#›</a:t>
            </a:fld>
            <a:endParaRPr lang="en-US"/>
          </a:p>
        </p:txBody>
      </p:sp>
    </p:spTree>
    <p:extLst>
      <p:ext uri="{BB962C8B-B14F-4D97-AF65-F5344CB8AC3E}">
        <p14:creationId xmlns:p14="http://schemas.microsoft.com/office/powerpoint/2010/main" val="260639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B04A0-6CC0-993E-230A-F3430D19B2F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DCA141-CC38-8922-2CBF-4348BCD830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BF013E-4183-07A1-7F7F-8381AAA2BE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86DE02-89B3-1143-EFD0-2C54FCBCD1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B0C4E1-E67D-8BA6-F272-A2DDCD0A02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A599BD-02DC-856F-C5F5-EA3FA277BCA0}"/>
              </a:ext>
            </a:extLst>
          </p:cNvPr>
          <p:cNvSpPr>
            <a:spLocks noGrp="1"/>
          </p:cNvSpPr>
          <p:nvPr>
            <p:ph type="dt" sz="half" idx="10"/>
          </p:nvPr>
        </p:nvSpPr>
        <p:spPr/>
        <p:txBody>
          <a:bodyPr/>
          <a:lstStyle/>
          <a:p>
            <a:fld id="{E2F6FEB8-54B9-4CDD-8158-5554E6625C54}" type="datetimeFigureOut">
              <a:rPr lang="en-US" smtClean="0"/>
              <a:t>2/29/2024</a:t>
            </a:fld>
            <a:endParaRPr lang="en-US"/>
          </a:p>
        </p:txBody>
      </p:sp>
      <p:sp>
        <p:nvSpPr>
          <p:cNvPr id="8" name="Footer Placeholder 7">
            <a:extLst>
              <a:ext uri="{FF2B5EF4-FFF2-40B4-BE49-F238E27FC236}">
                <a16:creationId xmlns:a16="http://schemas.microsoft.com/office/drawing/2014/main" id="{73006DB4-F128-EA81-9183-FD4629F7A6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0053B1-5FB3-F331-CC80-65BA0A116EFB}"/>
              </a:ext>
            </a:extLst>
          </p:cNvPr>
          <p:cNvSpPr>
            <a:spLocks noGrp="1"/>
          </p:cNvSpPr>
          <p:nvPr>
            <p:ph type="sldNum" sz="quarter" idx="12"/>
          </p:nvPr>
        </p:nvSpPr>
        <p:spPr/>
        <p:txBody>
          <a:bodyPr/>
          <a:lstStyle/>
          <a:p>
            <a:fld id="{FA8CF18F-71DD-42D6-BD9B-959FF366C1DE}" type="slidenum">
              <a:rPr lang="en-US" smtClean="0"/>
              <a:t>‹#›</a:t>
            </a:fld>
            <a:endParaRPr lang="en-US"/>
          </a:p>
        </p:txBody>
      </p:sp>
    </p:spTree>
    <p:extLst>
      <p:ext uri="{BB962C8B-B14F-4D97-AF65-F5344CB8AC3E}">
        <p14:creationId xmlns:p14="http://schemas.microsoft.com/office/powerpoint/2010/main" val="1256100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36524-3E0D-8138-437E-797BB35F09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CEB873-8A27-A0CD-C326-1E4618A51503}"/>
              </a:ext>
            </a:extLst>
          </p:cNvPr>
          <p:cNvSpPr>
            <a:spLocks noGrp="1"/>
          </p:cNvSpPr>
          <p:nvPr>
            <p:ph type="dt" sz="half" idx="10"/>
          </p:nvPr>
        </p:nvSpPr>
        <p:spPr/>
        <p:txBody>
          <a:bodyPr/>
          <a:lstStyle/>
          <a:p>
            <a:fld id="{E2F6FEB8-54B9-4CDD-8158-5554E6625C54}" type="datetimeFigureOut">
              <a:rPr lang="en-US" smtClean="0"/>
              <a:t>2/29/2024</a:t>
            </a:fld>
            <a:endParaRPr lang="en-US"/>
          </a:p>
        </p:txBody>
      </p:sp>
      <p:sp>
        <p:nvSpPr>
          <p:cNvPr id="4" name="Footer Placeholder 3">
            <a:extLst>
              <a:ext uri="{FF2B5EF4-FFF2-40B4-BE49-F238E27FC236}">
                <a16:creationId xmlns:a16="http://schemas.microsoft.com/office/drawing/2014/main" id="{E5C11072-565B-4C82-6EEF-7EE9E40EFF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CE3E462-2FC7-F565-B849-A425FD9789AE}"/>
              </a:ext>
            </a:extLst>
          </p:cNvPr>
          <p:cNvSpPr>
            <a:spLocks noGrp="1"/>
          </p:cNvSpPr>
          <p:nvPr>
            <p:ph type="sldNum" sz="quarter" idx="12"/>
          </p:nvPr>
        </p:nvSpPr>
        <p:spPr/>
        <p:txBody>
          <a:bodyPr/>
          <a:lstStyle/>
          <a:p>
            <a:fld id="{FA8CF18F-71DD-42D6-BD9B-959FF366C1DE}" type="slidenum">
              <a:rPr lang="en-US" smtClean="0"/>
              <a:t>‹#›</a:t>
            </a:fld>
            <a:endParaRPr lang="en-US"/>
          </a:p>
        </p:txBody>
      </p:sp>
    </p:spTree>
    <p:extLst>
      <p:ext uri="{BB962C8B-B14F-4D97-AF65-F5344CB8AC3E}">
        <p14:creationId xmlns:p14="http://schemas.microsoft.com/office/powerpoint/2010/main" val="4116213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561BD6-C984-0243-BD23-43BE86E7E9D5}"/>
              </a:ext>
            </a:extLst>
          </p:cNvPr>
          <p:cNvSpPr>
            <a:spLocks noGrp="1"/>
          </p:cNvSpPr>
          <p:nvPr>
            <p:ph type="dt" sz="half" idx="10"/>
          </p:nvPr>
        </p:nvSpPr>
        <p:spPr/>
        <p:txBody>
          <a:bodyPr/>
          <a:lstStyle/>
          <a:p>
            <a:fld id="{E2F6FEB8-54B9-4CDD-8158-5554E6625C54}" type="datetimeFigureOut">
              <a:rPr lang="en-US" smtClean="0"/>
              <a:t>2/29/2024</a:t>
            </a:fld>
            <a:endParaRPr lang="en-US"/>
          </a:p>
        </p:txBody>
      </p:sp>
      <p:sp>
        <p:nvSpPr>
          <p:cNvPr id="3" name="Footer Placeholder 2">
            <a:extLst>
              <a:ext uri="{FF2B5EF4-FFF2-40B4-BE49-F238E27FC236}">
                <a16:creationId xmlns:a16="http://schemas.microsoft.com/office/drawing/2014/main" id="{1E7F1D82-F5C5-A345-83A6-B9AD90A4BA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4A0029-106E-EB8C-1068-F9172C3EF217}"/>
              </a:ext>
            </a:extLst>
          </p:cNvPr>
          <p:cNvSpPr>
            <a:spLocks noGrp="1"/>
          </p:cNvSpPr>
          <p:nvPr>
            <p:ph type="sldNum" sz="quarter" idx="12"/>
          </p:nvPr>
        </p:nvSpPr>
        <p:spPr/>
        <p:txBody>
          <a:bodyPr/>
          <a:lstStyle/>
          <a:p>
            <a:fld id="{FA8CF18F-71DD-42D6-BD9B-959FF366C1DE}" type="slidenum">
              <a:rPr lang="en-US" smtClean="0"/>
              <a:t>‹#›</a:t>
            </a:fld>
            <a:endParaRPr lang="en-US"/>
          </a:p>
        </p:txBody>
      </p:sp>
    </p:spTree>
    <p:extLst>
      <p:ext uri="{BB962C8B-B14F-4D97-AF65-F5344CB8AC3E}">
        <p14:creationId xmlns:p14="http://schemas.microsoft.com/office/powerpoint/2010/main" val="932786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B1DFB-6A0F-EDAE-9877-8F54527F16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0C593F-7F47-B5C0-4BB2-CE3C21DE5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29A680-6610-2CF8-7217-F96238C11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6A76DD-2CFE-1859-529E-27F384831469}"/>
              </a:ext>
            </a:extLst>
          </p:cNvPr>
          <p:cNvSpPr>
            <a:spLocks noGrp="1"/>
          </p:cNvSpPr>
          <p:nvPr>
            <p:ph type="dt" sz="half" idx="10"/>
          </p:nvPr>
        </p:nvSpPr>
        <p:spPr/>
        <p:txBody>
          <a:bodyPr/>
          <a:lstStyle/>
          <a:p>
            <a:fld id="{E2F6FEB8-54B9-4CDD-8158-5554E6625C54}" type="datetimeFigureOut">
              <a:rPr lang="en-US" smtClean="0"/>
              <a:t>2/29/2024</a:t>
            </a:fld>
            <a:endParaRPr lang="en-US"/>
          </a:p>
        </p:txBody>
      </p:sp>
      <p:sp>
        <p:nvSpPr>
          <p:cNvPr id="6" name="Footer Placeholder 5">
            <a:extLst>
              <a:ext uri="{FF2B5EF4-FFF2-40B4-BE49-F238E27FC236}">
                <a16:creationId xmlns:a16="http://schemas.microsoft.com/office/drawing/2014/main" id="{5AACE5C8-A981-3051-ECF3-7840F53DC7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31CD1E-FCA2-3EB5-53DA-4CE412DFBE57}"/>
              </a:ext>
            </a:extLst>
          </p:cNvPr>
          <p:cNvSpPr>
            <a:spLocks noGrp="1"/>
          </p:cNvSpPr>
          <p:nvPr>
            <p:ph type="sldNum" sz="quarter" idx="12"/>
          </p:nvPr>
        </p:nvSpPr>
        <p:spPr/>
        <p:txBody>
          <a:bodyPr/>
          <a:lstStyle/>
          <a:p>
            <a:fld id="{FA8CF18F-71DD-42D6-BD9B-959FF366C1DE}" type="slidenum">
              <a:rPr lang="en-US" smtClean="0"/>
              <a:t>‹#›</a:t>
            </a:fld>
            <a:endParaRPr lang="en-US"/>
          </a:p>
        </p:txBody>
      </p:sp>
    </p:spTree>
    <p:extLst>
      <p:ext uri="{BB962C8B-B14F-4D97-AF65-F5344CB8AC3E}">
        <p14:creationId xmlns:p14="http://schemas.microsoft.com/office/powerpoint/2010/main" val="3779055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6A3CE-51AE-0D7E-26DA-9A05ABDCEC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54A659-B435-95FC-BF72-B55B719CF5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BB1D55-76BB-D369-C0CE-16E53F655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E80474-EF9D-D61B-3898-461344AB66EC}"/>
              </a:ext>
            </a:extLst>
          </p:cNvPr>
          <p:cNvSpPr>
            <a:spLocks noGrp="1"/>
          </p:cNvSpPr>
          <p:nvPr>
            <p:ph type="dt" sz="half" idx="10"/>
          </p:nvPr>
        </p:nvSpPr>
        <p:spPr/>
        <p:txBody>
          <a:bodyPr/>
          <a:lstStyle/>
          <a:p>
            <a:fld id="{E2F6FEB8-54B9-4CDD-8158-5554E6625C54}" type="datetimeFigureOut">
              <a:rPr lang="en-US" smtClean="0"/>
              <a:t>2/29/2024</a:t>
            </a:fld>
            <a:endParaRPr lang="en-US"/>
          </a:p>
        </p:txBody>
      </p:sp>
      <p:sp>
        <p:nvSpPr>
          <p:cNvPr id="6" name="Footer Placeholder 5">
            <a:extLst>
              <a:ext uri="{FF2B5EF4-FFF2-40B4-BE49-F238E27FC236}">
                <a16:creationId xmlns:a16="http://schemas.microsoft.com/office/drawing/2014/main" id="{955BDE33-ED03-20D2-5EF3-C1CBB27589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942AAB-DBC9-EFB2-9DC6-C53D66E600DD}"/>
              </a:ext>
            </a:extLst>
          </p:cNvPr>
          <p:cNvSpPr>
            <a:spLocks noGrp="1"/>
          </p:cNvSpPr>
          <p:nvPr>
            <p:ph type="sldNum" sz="quarter" idx="12"/>
          </p:nvPr>
        </p:nvSpPr>
        <p:spPr/>
        <p:txBody>
          <a:bodyPr/>
          <a:lstStyle/>
          <a:p>
            <a:fld id="{FA8CF18F-71DD-42D6-BD9B-959FF366C1DE}" type="slidenum">
              <a:rPr lang="en-US" smtClean="0"/>
              <a:t>‹#›</a:t>
            </a:fld>
            <a:endParaRPr lang="en-US"/>
          </a:p>
        </p:txBody>
      </p:sp>
    </p:spTree>
    <p:extLst>
      <p:ext uri="{BB962C8B-B14F-4D97-AF65-F5344CB8AC3E}">
        <p14:creationId xmlns:p14="http://schemas.microsoft.com/office/powerpoint/2010/main" val="1929686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95F813-43EB-A142-8009-C545F9674F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19E85E-44B2-CF2E-21BD-30E232D352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EB1FF5-02FB-BA7E-70A1-D586B25C4D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6FEB8-54B9-4CDD-8158-5554E6625C54}" type="datetimeFigureOut">
              <a:rPr lang="en-US" smtClean="0"/>
              <a:t>2/29/2024</a:t>
            </a:fld>
            <a:endParaRPr lang="en-US"/>
          </a:p>
        </p:txBody>
      </p:sp>
      <p:sp>
        <p:nvSpPr>
          <p:cNvPr id="5" name="Footer Placeholder 4">
            <a:extLst>
              <a:ext uri="{FF2B5EF4-FFF2-40B4-BE49-F238E27FC236}">
                <a16:creationId xmlns:a16="http://schemas.microsoft.com/office/drawing/2014/main" id="{7B45341E-E4A9-D826-5F86-25C601947B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E5DCE7-E30B-C411-2252-27EBBD7624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CF18F-71DD-42D6-BD9B-959FF366C1DE}" type="slidenum">
              <a:rPr lang="en-US" smtClean="0"/>
              <a:t>‹#›</a:t>
            </a:fld>
            <a:endParaRPr lang="en-US"/>
          </a:p>
        </p:txBody>
      </p:sp>
    </p:spTree>
    <p:extLst>
      <p:ext uri="{BB962C8B-B14F-4D97-AF65-F5344CB8AC3E}">
        <p14:creationId xmlns:p14="http://schemas.microsoft.com/office/powerpoint/2010/main" val="2731271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geeksforgeeks.org/cartesian-product-operation-in-relational-algebra/" TargetMode="External"/><Relationship Id="rId3" Type="http://schemas.openxmlformats.org/officeDocument/2006/relationships/hyperlink" Target="https://www.geeksforgeeks.org/difference-between-selection-and-projection-in-dbms/" TargetMode="External"/><Relationship Id="rId7" Type="http://schemas.openxmlformats.org/officeDocument/2006/relationships/hyperlink" Target="https://www.geeksforgeeks.org/rename-operation-in-relational-algebra/" TargetMode="External"/><Relationship Id="rId2" Type="http://schemas.openxmlformats.org/officeDocument/2006/relationships/hyperlink" Target="https://www.geeksforgeeks.org/select-operation-in-relational-algebra/" TargetMode="External"/><Relationship Id="rId1" Type="http://schemas.openxmlformats.org/officeDocument/2006/relationships/slideLayout" Target="../slideLayouts/slideLayout2.xml"/><Relationship Id="rId6" Type="http://schemas.openxmlformats.org/officeDocument/2006/relationships/hyperlink" Target="https://www.geeksforgeeks.org/sql-intersect-clause/" TargetMode="External"/><Relationship Id="rId5" Type="http://schemas.openxmlformats.org/officeDocument/2006/relationships/hyperlink" Target="https://www.geeksforgeeks.org/set-theory-operations-in-relational-algebra/" TargetMode="External"/><Relationship Id="rId4" Type="http://schemas.openxmlformats.org/officeDocument/2006/relationships/hyperlink" Target="https://www.geeksforgeeks.org/sql-union-operator/"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scaler.com/topics/tuple-in-dbm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51DAE-54B8-D57C-C248-E085B5880F5F}"/>
              </a:ext>
            </a:extLst>
          </p:cNvPr>
          <p:cNvSpPr>
            <a:spLocks noGrp="1"/>
          </p:cNvSpPr>
          <p:nvPr>
            <p:ph type="ctrTitle"/>
          </p:nvPr>
        </p:nvSpPr>
        <p:spPr/>
        <p:txBody>
          <a:bodyPr/>
          <a:lstStyle/>
          <a:p>
            <a:r>
              <a:rPr lang="en-US" dirty="0"/>
              <a:t>Relational Algebra in DBMS</a:t>
            </a:r>
          </a:p>
        </p:txBody>
      </p:sp>
      <p:sp>
        <p:nvSpPr>
          <p:cNvPr id="3" name="Subtitle 2">
            <a:extLst>
              <a:ext uri="{FF2B5EF4-FFF2-40B4-BE49-F238E27FC236}">
                <a16:creationId xmlns:a16="http://schemas.microsoft.com/office/drawing/2014/main" id="{425052EA-C92B-374C-F936-376B2B3A828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42402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750C6-5030-723E-FBA4-0C9E3D0D0F23}"/>
              </a:ext>
            </a:extLst>
          </p:cNvPr>
          <p:cNvSpPr>
            <a:spLocks noGrp="1"/>
          </p:cNvSpPr>
          <p:nvPr>
            <p:ph type="title"/>
          </p:nvPr>
        </p:nvSpPr>
        <p:spPr/>
        <p:txBody>
          <a:bodyPr>
            <a:normAutofit/>
          </a:bodyPr>
          <a:lstStyle/>
          <a:p>
            <a:r>
              <a:rPr lang="en-US" b="1" i="0" dirty="0">
                <a:solidFill>
                  <a:srgbClr val="273239"/>
                </a:solidFill>
                <a:effectLst/>
                <a:latin typeface="Times New Roman" panose="02020603050405020304" pitchFamily="18" charset="0"/>
                <a:cs typeface="Times New Roman" panose="02020603050405020304" pitchFamily="18" charset="0"/>
              </a:rPr>
              <a:t>6. Rename(ρ)</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F215586-6D69-48E4-57A5-BFA72BF96087}"/>
              </a:ext>
            </a:extLst>
          </p:cNvPr>
          <p:cNvSpPr>
            <a:spLocks noGrp="1"/>
          </p:cNvSpPr>
          <p:nvPr>
            <p:ph idx="1"/>
          </p:nvPr>
        </p:nvSpPr>
        <p:spPr/>
        <p:txBody>
          <a:bodyPr/>
          <a:lstStyle/>
          <a:p>
            <a:r>
              <a:rPr lang="en-US" b="0" i="0" dirty="0">
                <a:solidFill>
                  <a:srgbClr val="273239"/>
                </a:solidFill>
                <a:effectLst/>
                <a:latin typeface="Times New Roman" panose="02020603050405020304" pitchFamily="18" charset="0"/>
                <a:cs typeface="Times New Roman" panose="02020603050405020304" pitchFamily="18" charset="0"/>
              </a:rPr>
              <a:t>Rename is a unary operation used for renaming attributes of a relation.</a:t>
            </a:r>
          </a:p>
          <a:p>
            <a:endParaRPr lang="en-US" dirty="0">
              <a:latin typeface="Times New Roman" panose="02020603050405020304" pitchFamily="18" charset="0"/>
              <a:cs typeface="Times New Roman" panose="02020603050405020304" pitchFamily="18" charset="0"/>
            </a:endParaRPr>
          </a:p>
        </p:txBody>
      </p:sp>
      <p:sp>
        <p:nvSpPr>
          <p:cNvPr id="4" name="Rectangle 1">
            <a:extLst>
              <a:ext uri="{FF2B5EF4-FFF2-40B4-BE49-F238E27FC236}">
                <a16:creationId xmlns:a16="http://schemas.microsoft.com/office/drawing/2014/main" id="{3FCDF229-CF7F-E7BF-F515-FAFE173914A0}"/>
              </a:ext>
            </a:extLst>
          </p:cNvPr>
          <p:cNvSpPr>
            <a:spLocks noChangeArrowheads="1"/>
          </p:cNvSpPr>
          <p:nvPr/>
        </p:nvSpPr>
        <p:spPr bwMode="auto">
          <a:xfrm>
            <a:off x="1152524" y="2570976"/>
            <a:ext cx="103155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273239"/>
                </a:solidFill>
                <a:effectLst/>
                <a:latin typeface="Consolas" panose="020B0609020204030204" pitchFamily="49" charset="0"/>
              </a:rPr>
              <a:t>ρ(a/b)R</a:t>
            </a:r>
            <a:r>
              <a:rPr kumimoji="0" lang="en-US" altLang="en-US" sz="2400" b="0" i="0" u="none" strike="noStrike" cap="none" normalizeH="0" baseline="0" dirty="0">
                <a:ln>
                  <a:noFill/>
                </a:ln>
                <a:solidFill>
                  <a:srgbClr val="273239"/>
                </a:solidFill>
                <a:effectLst/>
                <a:latin typeface="Consolas" panose="020B0609020204030204" pitchFamily="49" charset="0"/>
              </a:rPr>
              <a:t> will rename the attribute 'b' of the relation by 'a'.</a:t>
            </a:r>
            <a:r>
              <a:rPr kumimoji="0" lang="en-US" altLang="en-US" sz="2400" b="0" i="0" u="none" strike="noStrike" cap="none" normalizeH="0" baseline="0" dirty="0">
                <a:ln>
                  <a:noFill/>
                </a:ln>
                <a:solidFill>
                  <a:schemeClr val="tx1"/>
                </a:solidFill>
                <a:effectLst/>
              </a:rPr>
              <a:t>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02110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1DFF3-2664-C6B1-F9D0-BB42DD98A5A6}"/>
              </a:ext>
            </a:extLst>
          </p:cNvPr>
          <p:cNvSpPr>
            <a:spLocks noGrp="1"/>
          </p:cNvSpPr>
          <p:nvPr>
            <p:ph type="title"/>
          </p:nvPr>
        </p:nvSpPr>
        <p:spPr/>
        <p:txBody>
          <a:bodyPr/>
          <a:lstStyle/>
          <a:p>
            <a:r>
              <a:rPr lang="en-US" b="1" i="0" dirty="0">
                <a:solidFill>
                  <a:srgbClr val="273239"/>
                </a:solidFill>
                <a:effectLst/>
                <a:latin typeface="Times New Roman" panose="02020603050405020304" pitchFamily="18" charset="0"/>
                <a:cs typeface="Times New Roman" panose="02020603050405020304" pitchFamily="18" charset="0"/>
              </a:rPr>
              <a:t>7. Cross Product(X)</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62CBAEE-6967-7E13-EB65-427062F221B6}"/>
              </a:ext>
            </a:extLst>
          </p:cNvPr>
          <p:cNvSpPr>
            <a:spLocks noGrp="1"/>
          </p:cNvSpPr>
          <p:nvPr>
            <p:ph idx="1"/>
          </p:nvPr>
        </p:nvSpPr>
        <p:spPr/>
        <p:txBody>
          <a:bodyPr/>
          <a:lstStyle/>
          <a:p>
            <a:pPr algn="just"/>
            <a:r>
              <a:rPr lang="en-US" b="0" i="0" dirty="0">
                <a:solidFill>
                  <a:srgbClr val="273239"/>
                </a:solidFill>
                <a:effectLst/>
                <a:latin typeface="Times New Roman" panose="02020603050405020304" pitchFamily="18" charset="0"/>
                <a:cs typeface="Times New Roman" panose="02020603050405020304" pitchFamily="18" charset="0"/>
              </a:rPr>
              <a:t>Cross-product between two relations. Let’s say A and B, so the cross product between A X B will result in all the attributes of A followed by each attribute of B. Each record of A will pair with every record of B.</a:t>
            </a:r>
          </a:p>
          <a:p>
            <a:pPr algn="just"/>
            <a:r>
              <a:rPr lang="en-US" dirty="0">
                <a:solidFill>
                  <a:srgbClr val="273239"/>
                </a:solidFill>
                <a:latin typeface="Times New Roman" panose="02020603050405020304" pitchFamily="18" charset="0"/>
                <a:cs typeface="Times New Roman" panose="02020603050405020304" pitchFamily="18" charset="0"/>
              </a:rPr>
              <a:t>Example </a:t>
            </a:r>
          </a:p>
          <a:p>
            <a:pPr algn="just"/>
            <a:r>
              <a:rPr lang="en-US" dirty="0">
                <a:latin typeface="Times New Roman" panose="02020603050405020304" pitchFamily="18" charset="0"/>
                <a:cs typeface="Times New Roman" panose="02020603050405020304" pitchFamily="18" charset="0"/>
              </a:rPr>
              <a:t>           A                                                                            B</a:t>
            </a:r>
          </a:p>
          <a:p>
            <a:pPr algn="just"/>
            <a:endParaRPr lang="en-US" dirty="0">
              <a:latin typeface="Times New Roman" panose="02020603050405020304" pitchFamily="18"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670740F4-886E-B984-629F-A0E169AB19E9}"/>
              </a:ext>
            </a:extLst>
          </p:cNvPr>
          <p:cNvGraphicFramePr>
            <a:graphicFrameLocks noGrp="1"/>
          </p:cNvGraphicFramePr>
          <p:nvPr>
            <p:extLst>
              <p:ext uri="{D42A27DB-BD31-4B8C-83A1-F6EECF244321}">
                <p14:modId xmlns:p14="http://schemas.microsoft.com/office/powerpoint/2010/main" val="1377980495"/>
              </p:ext>
            </p:extLst>
          </p:nvPr>
        </p:nvGraphicFramePr>
        <p:xfrm>
          <a:off x="932180" y="4212749"/>
          <a:ext cx="3246120" cy="1879600"/>
        </p:xfrm>
        <a:graphic>
          <a:graphicData uri="http://schemas.openxmlformats.org/drawingml/2006/table">
            <a:tbl>
              <a:tblPr/>
              <a:tblGrid>
                <a:gridCol w="1082040">
                  <a:extLst>
                    <a:ext uri="{9D8B030D-6E8A-4147-A177-3AD203B41FA5}">
                      <a16:colId xmlns:a16="http://schemas.microsoft.com/office/drawing/2014/main" val="3009583932"/>
                    </a:ext>
                  </a:extLst>
                </a:gridCol>
                <a:gridCol w="1082040">
                  <a:extLst>
                    <a:ext uri="{9D8B030D-6E8A-4147-A177-3AD203B41FA5}">
                      <a16:colId xmlns:a16="http://schemas.microsoft.com/office/drawing/2014/main" val="1204748469"/>
                    </a:ext>
                  </a:extLst>
                </a:gridCol>
                <a:gridCol w="1082040">
                  <a:extLst>
                    <a:ext uri="{9D8B030D-6E8A-4147-A177-3AD203B41FA5}">
                      <a16:colId xmlns:a16="http://schemas.microsoft.com/office/drawing/2014/main" val="480168609"/>
                    </a:ext>
                  </a:extLst>
                </a:gridCol>
              </a:tblGrid>
              <a:tr h="0">
                <a:tc>
                  <a:txBody>
                    <a:bodyPr/>
                    <a:lstStyle/>
                    <a:p>
                      <a:pPr algn="l" fontAlgn="base"/>
                      <a:r>
                        <a:rPr lang="en-US" sz="2000" b="1">
                          <a:effectLst/>
                        </a:rPr>
                        <a:t>Name     </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000" b="1">
                          <a:effectLst/>
                        </a:rPr>
                        <a:t>Age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000" b="1">
                          <a:effectLst/>
                        </a:rPr>
                        <a:t>Sex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208405785"/>
                  </a:ext>
                </a:extLst>
              </a:tr>
              <a:tr h="0">
                <a:tc>
                  <a:txBody>
                    <a:bodyPr/>
                    <a:lstStyle/>
                    <a:p>
                      <a:pPr algn="l" fontAlgn="ctr"/>
                      <a:r>
                        <a:rPr lang="en-US" sz="2000" b="0">
                          <a:effectLst/>
                        </a:rPr>
                        <a:t>Ram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dirty="0">
                          <a:effectLst/>
                        </a:rPr>
                        <a:t>14</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938460267"/>
                  </a:ext>
                </a:extLst>
              </a:tr>
              <a:tr h="0">
                <a:tc>
                  <a:txBody>
                    <a:bodyPr/>
                    <a:lstStyle/>
                    <a:p>
                      <a:pPr algn="l" fontAlgn="ctr"/>
                      <a:r>
                        <a:rPr lang="en-US" sz="2000" b="0">
                          <a:effectLst/>
                        </a:rPr>
                        <a:t>Sona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dirty="0">
                          <a:effectLst/>
                        </a:rPr>
                        <a:t>15</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165782863"/>
                  </a:ext>
                </a:extLst>
              </a:tr>
              <a:tr h="0">
                <a:tc>
                  <a:txBody>
                    <a:bodyPr/>
                    <a:lstStyle/>
                    <a:p>
                      <a:pPr algn="l" fontAlgn="ctr"/>
                      <a:r>
                        <a:rPr lang="en-US" sz="2000" b="0">
                          <a:effectLst/>
                        </a:rPr>
                        <a:t>Kim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a:effectLst/>
                        </a:rPr>
                        <a:t>20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dirty="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992203204"/>
                  </a:ext>
                </a:extLst>
              </a:tr>
            </a:tbl>
          </a:graphicData>
        </a:graphic>
      </p:graphicFrame>
      <p:graphicFrame>
        <p:nvGraphicFramePr>
          <p:cNvPr id="5" name="Table 4">
            <a:extLst>
              <a:ext uri="{FF2B5EF4-FFF2-40B4-BE49-F238E27FC236}">
                <a16:creationId xmlns:a16="http://schemas.microsoft.com/office/drawing/2014/main" id="{BCEAF9C2-E643-C30C-0F8D-614AEDC0D67F}"/>
              </a:ext>
            </a:extLst>
          </p:cNvPr>
          <p:cNvGraphicFramePr>
            <a:graphicFrameLocks noGrp="1"/>
          </p:cNvGraphicFramePr>
          <p:nvPr>
            <p:extLst>
              <p:ext uri="{D42A27DB-BD31-4B8C-83A1-F6EECF244321}">
                <p14:modId xmlns:p14="http://schemas.microsoft.com/office/powerpoint/2010/main" val="2727776933"/>
              </p:ext>
            </p:extLst>
          </p:nvPr>
        </p:nvGraphicFramePr>
        <p:xfrm>
          <a:off x="8013702" y="4212749"/>
          <a:ext cx="2867026" cy="1579880"/>
        </p:xfrm>
        <a:graphic>
          <a:graphicData uri="http://schemas.openxmlformats.org/drawingml/2006/table">
            <a:tbl>
              <a:tblPr/>
              <a:tblGrid>
                <a:gridCol w="1433513">
                  <a:extLst>
                    <a:ext uri="{9D8B030D-6E8A-4147-A177-3AD203B41FA5}">
                      <a16:colId xmlns:a16="http://schemas.microsoft.com/office/drawing/2014/main" val="13859509"/>
                    </a:ext>
                  </a:extLst>
                </a:gridCol>
                <a:gridCol w="1433513">
                  <a:extLst>
                    <a:ext uri="{9D8B030D-6E8A-4147-A177-3AD203B41FA5}">
                      <a16:colId xmlns:a16="http://schemas.microsoft.com/office/drawing/2014/main" val="3764301580"/>
                    </a:ext>
                  </a:extLst>
                </a:gridCol>
              </a:tblGrid>
              <a:tr h="0">
                <a:tc>
                  <a:txBody>
                    <a:bodyPr/>
                    <a:lstStyle/>
                    <a:p>
                      <a:pPr algn="l" fontAlgn="base"/>
                      <a:r>
                        <a:rPr lang="en-US" sz="2400" b="1">
                          <a:effectLst/>
                        </a:rPr>
                        <a:t>ID     </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400" b="1">
                          <a:effectLst/>
                        </a:rPr>
                        <a:t>Course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589261881"/>
                  </a:ext>
                </a:extLst>
              </a:tr>
              <a:tr h="0">
                <a:tc>
                  <a:txBody>
                    <a:bodyPr/>
                    <a:lstStyle/>
                    <a:p>
                      <a:pPr algn="l" fontAlgn="ctr"/>
                      <a:r>
                        <a:rPr lang="en-US" sz="24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400" b="0" dirty="0">
                          <a:effectLst/>
                        </a:rPr>
                        <a:t>DS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466576782"/>
                  </a:ext>
                </a:extLst>
              </a:tr>
              <a:tr h="0">
                <a:tc>
                  <a:txBody>
                    <a:bodyPr/>
                    <a:lstStyle/>
                    <a:p>
                      <a:pPr algn="l" fontAlgn="ctr"/>
                      <a:r>
                        <a:rPr lang="en-US" sz="2400" b="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400" b="0" dirty="0">
                          <a:effectLst/>
                        </a:rPr>
                        <a:t>DBMS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348049750"/>
                  </a:ext>
                </a:extLst>
              </a:tr>
            </a:tbl>
          </a:graphicData>
        </a:graphic>
      </p:graphicFrame>
    </p:spTree>
    <p:extLst>
      <p:ext uri="{BB962C8B-B14F-4D97-AF65-F5344CB8AC3E}">
        <p14:creationId xmlns:p14="http://schemas.microsoft.com/office/powerpoint/2010/main" val="1357206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DAC62-BB4D-215A-ADD8-95AD24609356}"/>
              </a:ext>
            </a:extLst>
          </p:cNvPr>
          <p:cNvSpPr>
            <a:spLocks noGrp="1"/>
          </p:cNvSpPr>
          <p:nvPr>
            <p:ph type="title"/>
          </p:nvPr>
        </p:nvSpPr>
        <p:spPr/>
        <p:txBody>
          <a:bodyPr/>
          <a:lstStyle/>
          <a:p>
            <a:r>
              <a:rPr lang="en-US" b="1" i="0" dirty="0">
                <a:solidFill>
                  <a:srgbClr val="273239"/>
                </a:solidFill>
                <a:effectLst/>
                <a:latin typeface="Times New Roman" panose="02020603050405020304" pitchFamily="18" charset="0"/>
                <a:cs typeface="Times New Roman" panose="02020603050405020304" pitchFamily="18" charset="0"/>
              </a:rPr>
              <a:t>A X B</a:t>
            </a:r>
            <a:endParaRPr lang="en-US"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A4E3088C-23E8-4E1C-5D52-A25F710FE99A}"/>
              </a:ext>
            </a:extLst>
          </p:cNvPr>
          <p:cNvGraphicFramePr>
            <a:graphicFrameLocks noGrp="1"/>
          </p:cNvGraphicFramePr>
          <p:nvPr>
            <p:ph idx="1"/>
            <p:extLst>
              <p:ext uri="{D42A27DB-BD31-4B8C-83A1-F6EECF244321}">
                <p14:modId xmlns:p14="http://schemas.microsoft.com/office/powerpoint/2010/main" val="4232541544"/>
              </p:ext>
            </p:extLst>
          </p:nvPr>
        </p:nvGraphicFramePr>
        <p:xfrm>
          <a:off x="838200" y="1690688"/>
          <a:ext cx="5572760" cy="4119880"/>
        </p:xfrm>
        <a:graphic>
          <a:graphicData uri="http://schemas.openxmlformats.org/drawingml/2006/table">
            <a:tbl>
              <a:tblPr/>
              <a:tblGrid>
                <a:gridCol w="1114552">
                  <a:extLst>
                    <a:ext uri="{9D8B030D-6E8A-4147-A177-3AD203B41FA5}">
                      <a16:colId xmlns:a16="http://schemas.microsoft.com/office/drawing/2014/main" val="258417231"/>
                    </a:ext>
                  </a:extLst>
                </a:gridCol>
                <a:gridCol w="1114552">
                  <a:extLst>
                    <a:ext uri="{9D8B030D-6E8A-4147-A177-3AD203B41FA5}">
                      <a16:colId xmlns:a16="http://schemas.microsoft.com/office/drawing/2014/main" val="287305338"/>
                    </a:ext>
                  </a:extLst>
                </a:gridCol>
                <a:gridCol w="1114552">
                  <a:extLst>
                    <a:ext uri="{9D8B030D-6E8A-4147-A177-3AD203B41FA5}">
                      <a16:colId xmlns:a16="http://schemas.microsoft.com/office/drawing/2014/main" val="540407653"/>
                    </a:ext>
                  </a:extLst>
                </a:gridCol>
                <a:gridCol w="1114552">
                  <a:extLst>
                    <a:ext uri="{9D8B030D-6E8A-4147-A177-3AD203B41FA5}">
                      <a16:colId xmlns:a16="http://schemas.microsoft.com/office/drawing/2014/main" val="4008930364"/>
                    </a:ext>
                  </a:extLst>
                </a:gridCol>
                <a:gridCol w="1114552">
                  <a:extLst>
                    <a:ext uri="{9D8B030D-6E8A-4147-A177-3AD203B41FA5}">
                      <a16:colId xmlns:a16="http://schemas.microsoft.com/office/drawing/2014/main" val="4051104123"/>
                    </a:ext>
                  </a:extLst>
                </a:gridCol>
              </a:tblGrid>
              <a:tr h="0">
                <a:tc>
                  <a:txBody>
                    <a:bodyPr/>
                    <a:lstStyle/>
                    <a:p>
                      <a:pPr algn="ctr" fontAlgn="base"/>
                      <a:r>
                        <a:rPr lang="en-US" sz="2400" b="1">
                          <a:effectLst/>
                        </a:rPr>
                        <a:t>Name     </a:t>
                      </a:r>
                    </a:p>
                  </a:txBody>
                  <a:tcPr marL="38100" marR="38100" marT="63500" marB="63500">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400" b="1" dirty="0">
                          <a:effectLst/>
                        </a:rPr>
                        <a:t>Age     </a:t>
                      </a:r>
                    </a:p>
                  </a:txBody>
                  <a:tcPr marL="63500" marR="63500" marT="63500" marB="63500">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400" b="1">
                          <a:effectLst/>
                        </a:rPr>
                        <a:t>Sex     </a:t>
                      </a:r>
                    </a:p>
                  </a:txBody>
                  <a:tcPr marL="63500" marR="63500" marT="63500" marB="63500">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400" b="1">
                          <a:effectLst/>
                        </a:rPr>
                        <a:t>ID      </a:t>
                      </a:r>
                    </a:p>
                  </a:txBody>
                  <a:tcPr marL="63500" marR="63500" marT="63500" marB="63500">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400" b="1" dirty="0">
                          <a:effectLst/>
                        </a:rPr>
                        <a:t>Course     </a:t>
                      </a:r>
                    </a:p>
                  </a:txBody>
                  <a:tcPr marL="63500" marR="63500" marT="63500" marB="63500">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801665425"/>
                  </a:ext>
                </a:extLst>
              </a:tr>
              <a:tr h="0">
                <a:tc>
                  <a:txBody>
                    <a:bodyPr/>
                    <a:lstStyle/>
                    <a:p>
                      <a:pPr algn="just" fontAlgn="ctr"/>
                      <a:r>
                        <a:rPr lang="en-US" sz="2400" b="0">
                          <a:effectLst/>
                        </a:rPr>
                        <a:t>Ram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14</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DS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771828353"/>
                  </a:ext>
                </a:extLst>
              </a:tr>
              <a:tr h="0">
                <a:tc>
                  <a:txBody>
                    <a:bodyPr/>
                    <a:lstStyle/>
                    <a:p>
                      <a:pPr algn="just" fontAlgn="ctr"/>
                      <a:r>
                        <a:rPr lang="en-US" sz="2400" b="0">
                          <a:effectLst/>
                        </a:rPr>
                        <a:t>Ram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14</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DBMS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811736698"/>
                  </a:ext>
                </a:extLst>
              </a:tr>
              <a:tr h="0">
                <a:tc>
                  <a:txBody>
                    <a:bodyPr/>
                    <a:lstStyle/>
                    <a:p>
                      <a:pPr algn="just" fontAlgn="ctr"/>
                      <a:r>
                        <a:rPr lang="en-US" sz="2400" b="0">
                          <a:effectLst/>
                        </a:rPr>
                        <a:t>Sona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15</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DS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269458330"/>
                  </a:ext>
                </a:extLst>
              </a:tr>
              <a:tr h="0">
                <a:tc>
                  <a:txBody>
                    <a:bodyPr/>
                    <a:lstStyle/>
                    <a:p>
                      <a:pPr algn="just" fontAlgn="ctr"/>
                      <a:r>
                        <a:rPr lang="en-US" sz="2400" b="0">
                          <a:effectLst/>
                        </a:rPr>
                        <a:t>Sona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15</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DBMS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556950361"/>
                  </a:ext>
                </a:extLst>
              </a:tr>
              <a:tr h="0">
                <a:tc>
                  <a:txBody>
                    <a:bodyPr/>
                    <a:lstStyle/>
                    <a:p>
                      <a:pPr algn="just" fontAlgn="ctr"/>
                      <a:r>
                        <a:rPr lang="en-US" sz="2400" b="0">
                          <a:effectLst/>
                        </a:rPr>
                        <a:t>Kim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20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DS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501127483"/>
                  </a:ext>
                </a:extLst>
              </a:tr>
              <a:tr h="0">
                <a:tc>
                  <a:txBody>
                    <a:bodyPr/>
                    <a:lstStyle/>
                    <a:p>
                      <a:pPr algn="just" fontAlgn="ctr"/>
                      <a:r>
                        <a:rPr lang="en-US" sz="2400" b="0">
                          <a:effectLst/>
                        </a:rPr>
                        <a:t>Kim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20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fontAlgn="ctr"/>
                      <a:r>
                        <a:rPr lang="en-US" sz="2400" b="0" dirty="0">
                          <a:effectLst/>
                        </a:rPr>
                        <a:t>DBMS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4185524756"/>
                  </a:ext>
                </a:extLst>
              </a:tr>
            </a:tbl>
          </a:graphicData>
        </a:graphic>
      </p:graphicFrame>
      <p:sp>
        <p:nvSpPr>
          <p:cNvPr id="6" name="TextBox 5">
            <a:extLst>
              <a:ext uri="{FF2B5EF4-FFF2-40B4-BE49-F238E27FC236}">
                <a16:creationId xmlns:a16="http://schemas.microsoft.com/office/drawing/2014/main" id="{B6EBED37-3E80-72C2-2F50-2BD316CC90CE}"/>
              </a:ext>
            </a:extLst>
          </p:cNvPr>
          <p:cNvSpPr txBox="1"/>
          <p:nvPr/>
        </p:nvSpPr>
        <p:spPr>
          <a:xfrm>
            <a:off x="6629400" y="1800910"/>
            <a:ext cx="5343525" cy="1384995"/>
          </a:xfrm>
          <a:prstGeom prst="rect">
            <a:avLst/>
          </a:prstGeom>
          <a:noFill/>
        </p:spPr>
        <p:txBody>
          <a:bodyPr wrap="square">
            <a:spAutoFit/>
          </a:bodyPr>
          <a:lstStyle/>
          <a:p>
            <a:pPr algn="just"/>
            <a:r>
              <a:rPr lang="en-US" sz="2800" b="1" i="0" dirty="0">
                <a:solidFill>
                  <a:srgbClr val="273239"/>
                </a:solidFill>
                <a:effectLst/>
                <a:latin typeface="Times New Roman" panose="02020603050405020304" pitchFamily="18" charset="0"/>
                <a:cs typeface="Times New Roman" panose="02020603050405020304" pitchFamily="18" charset="0"/>
              </a:rPr>
              <a:t>Note:</a:t>
            </a:r>
            <a:r>
              <a:rPr lang="en-US" sz="2800" b="0" i="0" dirty="0">
                <a:solidFill>
                  <a:srgbClr val="273239"/>
                </a:solidFill>
                <a:effectLst/>
                <a:latin typeface="Times New Roman" panose="02020603050405020304" pitchFamily="18" charset="0"/>
                <a:cs typeface="Times New Roman" panose="02020603050405020304" pitchFamily="18" charset="0"/>
              </a:rPr>
              <a:t> If A has ‘n’ tuples and B has ‘m’ tuples then A X B will have ‘ n*m ‘ tuples.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185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2BACD-7F28-4C29-636A-64575D647331}"/>
              </a:ext>
            </a:extLst>
          </p:cNvPr>
          <p:cNvSpPr>
            <a:spLocks noGrp="1"/>
          </p:cNvSpPr>
          <p:nvPr>
            <p:ph type="title"/>
          </p:nvPr>
        </p:nvSpPr>
        <p:spPr/>
        <p:txBody>
          <a:bodyPr/>
          <a:lstStyle/>
          <a:p>
            <a:endParaRPr lang="en-US"/>
          </a:p>
        </p:txBody>
      </p:sp>
      <p:pic>
        <p:nvPicPr>
          <p:cNvPr id="6" name="Content Placeholder 5" descr="A diagram of a type of operations&#10;&#10;Description automatically generated">
            <a:extLst>
              <a:ext uri="{FF2B5EF4-FFF2-40B4-BE49-F238E27FC236}">
                <a16:creationId xmlns:a16="http://schemas.microsoft.com/office/drawing/2014/main" id="{601D25CE-4100-50E1-9A17-A8D780E2E79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5360" y="476318"/>
            <a:ext cx="10378439" cy="6381682"/>
          </a:xfrm>
        </p:spPr>
      </p:pic>
      <p:sp>
        <p:nvSpPr>
          <p:cNvPr id="4" name="AutoShape 2" descr="Types of Relational Operations">
            <a:extLst>
              <a:ext uri="{FF2B5EF4-FFF2-40B4-BE49-F238E27FC236}">
                <a16:creationId xmlns:a16="http://schemas.microsoft.com/office/drawing/2014/main" id="{3B03D16A-E71D-5FB2-8C54-2BE8E2B4C5E7}"/>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19186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C55E9-0B33-8E7B-EA06-22FDF328551A}"/>
              </a:ext>
            </a:extLst>
          </p:cNvPr>
          <p:cNvSpPr>
            <a:spLocks noGrp="1"/>
          </p:cNvSpPr>
          <p:nvPr>
            <p:ph type="title"/>
          </p:nvPr>
        </p:nvSpPr>
        <p:spPr/>
        <p:txBody>
          <a:bodyPr/>
          <a:lstStyle/>
          <a:p>
            <a:r>
              <a:rPr lang="en-US" sz="4000" b="1" i="0" dirty="0">
                <a:solidFill>
                  <a:srgbClr val="273239"/>
                </a:solidFill>
                <a:effectLst/>
                <a:latin typeface="Times New Roman" panose="02020603050405020304" pitchFamily="18" charset="0"/>
                <a:cs typeface="Times New Roman" panose="02020603050405020304" pitchFamily="18" charset="0"/>
              </a:rPr>
              <a:t>Derived Operators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13B6AE1B-F4B5-680E-7C84-DF80EFA44EB3}"/>
              </a:ext>
            </a:extLst>
          </p:cNvPr>
          <p:cNvSpPr>
            <a:spLocks noGrp="1"/>
          </p:cNvSpPr>
          <p:nvPr>
            <p:ph idx="1"/>
          </p:nvPr>
        </p:nvSpPr>
        <p:spPr/>
        <p:txBody>
          <a:bodyPr/>
          <a:lstStyle/>
          <a:p>
            <a:pPr algn="just"/>
            <a:r>
              <a:rPr lang="en-US" b="0" i="0" dirty="0">
                <a:effectLst/>
                <a:latin typeface="Times New Roman" panose="02020603050405020304" pitchFamily="18" charset="0"/>
                <a:cs typeface="Times New Roman" panose="02020603050405020304" pitchFamily="18" charset="0"/>
              </a:rPr>
              <a:t>Also known as extended operations, these operations can be derived from basic operations and hence named Derived Operations. These include three operations: Join Operations, Intersection operations, and Division operations.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3132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93D2A-AD6E-1035-EDFF-A1CDC167884A}"/>
              </a:ext>
            </a:extLst>
          </p:cNvPr>
          <p:cNvSpPr>
            <a:spLocks noGrp="1"/>
          </p:cNvSpPr>
          <p:nvPr>
            <p:ph type="title"/>
          </p:nvPr>
        </p:nvSpPr>
        <p:spPr/>
        <p:txBody>
          <a:bodyPr/>
          <a:lstStyle/>
          <a:p>
            <a:r>
              <a:rPr lang="en-US" b="1" i="0" dirty="0">
                <a:effectLst/>
                <a:latin typeface="__Source_Sans_Pro_fa6df0"/>
              </a:rPr>
              <a:t>Join Operations</a:t>
            </a:r>
            <a:br>
              <a:rPr lang="en-US" b="1" i="0" dirty="0">
                <a:effectLst/>
                <a:latin typeface="__Source_Sans_Pro_fa6df0"/>
              </a:rPr>
            </a:br>
            <a:endParaRPr lang="en-US" dirty="0"/>
          </a:p>
        </p:txBody>
      </p:sp>
      <p:sp>
        <p:nvSpPr>
          <p:cNvPr id="3" name="Content Placeholder 2">
            <a:extLst>
              <a:ext uri="{FF2B5EF4-FFF2-40B4-BE49-F238E27FC236}">
                <a16:creationId xmlns:a16="http://schemas.microsoft.com/office/drawing/2014/main" id="{F6EF4795-E7F8-B346-7F80-5F50F5B78C80}"/>
              </a:ext>
            </a:extLst>
          </p:cNvPr>
          <p:cNvSpPr>
            <a:spLocks noGrp="1"/>
          </p:cNvSpPr>
          <p:nvPr>
            <p:ph idx="1"/>
          </p:nvPr>
        </p:nvSpPr>
        <p:spPr>
          <a:xfrm>
            <a:off x="838200" y="1825624"/>
            <a:ext cx="10515600" cy="5032375"/>
          </a:xfrm>
        </p:spPr>
        <p:txBody>
          <a:bodyPr/>
          <a:lstStyle/>
          <a:p>
            <a:pPr algn="just"/>
            <a:r>
              <a:rPr lang="en-US" b="0" i="0" u="none" strike="noStrike" dirty="0">
                <a:effectLst/>
                <a:latin typeface="__Source_Sans_Pro_fa6df0"/>
              </a:rPr>
              <a:t>Join Operation in DBMS</a:t>
            </a:r>
            <a:r>
              <a:rPr lang="en-US" b="0" i="0" dirty="0">
                <a:solidFill>
                  <a:srgbClr val="61738E"/>
                </a:solidFill>
                <a:effectLst/>
                <a:latin typeface="__Source_Sans_Pro_fa6df0"/>
              </a:rPr>
              <a:t> </a:t>
            </a:r>
            <a:r>
              <a:rPr lang="en-US" dirty="0">
                <a:latin typeface="__Source_Sans_Pro_fa6df0"/>
              </a:rPr>
              <a:t>are binary operations that allow us to combine two or more </a:t>
            </a:r>
            <a:r>
              <a:rPr lang="en-US" dirty="0" err="1">
                <a:latin typeface="__Source_Sans_Pro_fa6df0"/>
              </a:rPr>
              <a:t>relations.They</a:t>
            </a:r>
            <a:r>
              <a:rPr lang="en-US" dirty="0">
                <a:latin typeface="__Source_Sans_Pro_fa6df0"/>
              </a:rPr>
              <a:t> are further classified into two types: Inner Join, and Outer Join.</a:t>
            </a:r>
          </a:p>
          <a:p>
            <a:pPr algn="just"/>
            <a:r>
              <a:rPr lang="en-US" dirty="0">
                <a:latin typeface="__Source_Sans_Pro_fa6df0"/>
              </a:rPr>
              <a:t>First, let's have two relations</a:t>
            </a:r>
            <a:r>
              <a:rPr lang="en-US" b="1" dirty="0">
                <a:latin typeface="__Source_Sans_Pro_fa6df0"/>
              </a:rPr>
              <a:t> EMPLOYEE </a:t>
            </a:r>
            <a:r>
              <a:rPr lang="en-US" dirty="0">
                <a:latin typeface="__Source_Sans_Pro_fa6df0"/>
              </a:rPr>
              <a:t>consisting of </a:t>
            </a:r>
            <a:r>
              <a:rPr lang="en-US" b="1" dirty="0">
                <a:latin typeface="__Source_Sans_Pro_fa6df0"/>
              </a:rPr>
              <a:t>E_NO, E_NAME, CITY </a:t>
            </a:r>
            <a:r>
              <a:rPr lang="en-US" dirty="0">
                <a:latin typeface="__Source_Sans_Pro_fa6df0"/>
              </a:rPr>
              <a:t>and </a:t>
            </a:r>
            <a:r>
              <a:rPr lang="en-US" b="1" dirty="0">
                <a:latin typeface="__Source_Sans_Pro_fa6df0"/>
              </a:rPr>
              <a:t>EXPERIENCE</a:t>
            </a:r>
            <a:r>
              <a:rPr lang="en-US" dirty="0">
                <a:latin typeface="__Source_Sans_Pro_fa6df0"/>
              </a:rPr>
              <a:t>. </a:t>
            </a:r>
            <a:r>
              <a:rPr lang="en-US" b="1" dirty="0">
                <a:latin typeface="__Source_Sans_Pro_fa6df0"/>
              </a:rPr>
              <a:t>EMPLOYEE</a:t>
            </a:r>
            <a:r>
              <a:rPr lang="en-US" dirty="0">
                <a:latin typeface="__Source_Sans_Pro_fa6df0"/>
              </a:rPr>
              <a:t> table contains employee's information such as id, name, city, and experience of employee(In Years). The other relation is </a:t>
            </a:r>
            <a:r>
              <a:rPr lang="en-US" b="1" dirty="0">
                <a:latin typeface="__Source_Sans_Pro_fa6df0"/>
              </a:rPr>
              <a:t>DEPARTMENT</a:t>
            </a:r>
            <a:r>
              <a:rPr lang="en-US" dirty="0">
                <a:latin typeface="__Source_Sans_Pro_fa6df0"/>
              </a:rPr>
              <a:t> consisting of </a:t>
            </a:r>
            <a:r>
              <a:rPr lang="en-US" b="1" dirty="0">
                <a:latin typeface="__Source_Sans_Pro_fa6df0"/>
              </a:rPr>
              <a:t>D_NO, D_NAME, E_NO </a:t>
            </a:r>
            <a:r>
              <a:rPr lang="en-US" dirty="0">
                <a:latin typeface="__Source_Sans_Pro_fa6df0"/>
              </a:rPr>
              <a:t>and </a:t>
            </a:r>
            <a:r>
              <a:rPr lang="en-US" b="1" dirty="0">
                <a:latin typeface="__Source_Sans_Pro_fa6df0"/>
              </a:rPr>
              <a:t>MIN_EXPERIENCE</a:t>
            </a:r>
            <a:r>
              <a:rPr lang="en-US" dirty="0">
                <a:latin typeface="__Source_Sans_Pro_fa6df0"/>
              </a:rPr>
              <a:t>.</a:t>
            </a:r>
          </a:p>
          <a:p>
            <a:pPr algn="just"/>
            <a:r>
              <a:rPr lang="en-US" b="1" dirty="0">
                <a:latin typeface="__Source_Sans_Pro_fa6df0"/>
              </a:rPr>
              <a:t>DEPARTMENT</a:t>
            </a:r>
            <a:r>
              <a:rPr lang="en-US" dirty="0">
                <a:latin typeface="__Source_Sans_Pro_fa6df0"/>
              </a:rPr>
              <a:t> table defines the mapping of an employee to their department. It contains Department Number, Department Name, Employee Id of the employee working in that department, and the minimum experience required(In Years) to be in that department.</a:t>
            </a:r>
          </a:p>
        </p:txBody>
      </p:sp>
    </p:spTree>
    <p:extLst>
      <p:ext uri="{BB962C8B-B14F-4D97-AF65-F5344CB8AC3E}">
        <p14:creationId xmlns:p14="http://schemas.microsoft.com/office/powerpoint/2010/main" val="3659979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FB668-6FAC-E2F9-F755-6A0E78568BA1}"/>
              </a:ext>
            </a:extLst>
          </p:cNvPr>
          <p:cNvSpPr>
            <a:spLocks noGrp="1"/>
          </p:cNvSpPr>
          <p:nvPr>
            <p:ph type="title"/>
          </p:nvPr>
        </p:nvSpPr>
        <p:spPr/>
        <p:txBody>
          <a:bodyPr>
            <a:normAutofit/>
          </a:bodyPr>
          <a:lstStyle/>
          <a:p>
            <a:r>
              <a:rPr lang="en-US" sz="3200" b="1" dirty="0"/>
              <a:t>Employee                                                       Department</a:t>
            </a:r>
          </a:p>
        </p:txBody>
      </p:sp>
      <p:graphicFrame>
        <p:nvGraphicFramePr>
          <p:cNvPr id="4" name="Content Placeholder 3">
            <a:extLst>
              <a:ext uri="{FF2B5EF4-FFF2-40B4-BE49-F238E27FC236}">
                <a16:creationId xmlns:a16="http://schemas.microsoft.com/office/drawing/2014/main" id="{68C43FA4-8DFE-56F0-4196-43C088F4A921}"/>
              </a:ext>
            </a:extLst>
          </p:cNvPr>
          <p:cNvGraphicFramePr>
            <a:graphicFrameLocks noGrp="1"/>
          </p:cNvGraphicFramePr>
          <p:nvPr>
            <p:ph idx="1"/>
            <p:extLst>
              <p:ext uri="{D42A27DB-BD31-4B8C-83A1-F6EECF244321}">
                <p14:modId xmlns:p14="http://schemas.microsoft.com/office/powerpoint/2010/main" val="3095276326"/>
              </p:ext>
            </p:extLst>
          </p:nvPr>
        </p:nvGraphicFramePr>
        <p:xfrm>
          <a:off x="838200" y="1319848"/>
          <a:ext cx="5440680" cy="3383280"/>
        </p:xfrm>
        <a:graphic>
          <a:graphicData uri="http://schemas.openxmlformats.org/drawingml/2006/table">
            <a:tbl>
              <a:tblPr/>
              <a:tblGrid>
                <a:gridCol w="1360170">
                  <a:extLst>
                    <a:ext uri="{9D8B030D-6E8A-4147-A177-3AD203B41FA5}">
                      <a16:colId xmlns:a16="http://schemas.microsoft.com/office/drawing/2014/main" val="2665404386"/>
                    </a:ext>
                  </a:extLst>
                </a:gridCol>
                <a:gridCol w="1360170">
                  <a:extLst>
                    <a:ext uri="{9D8B030D-6E8A-4147-A177-3AD203B41FA5}">
                      <a16:colId xmlns:a16="http://schemas.microsoft.com/office/drawing/2014/main" val="26998503"/>
                    </a:ext>
                  </a:extLst>
                </a:gridCol>
                <a:gridCol w="1360170">
                  <a:extLst>
                    <a:ext uri="{9D8B030D-6E8A-4147-A177-3AD203B41FA5}">
                      <a16:colId xmlns:a16="http://schemas.microsoft.com/office/drawing/2014/main" val="3884379810"/>
                    </a:ext>
                  </a:extLst>
                </a:gridCol>
                <a:gridCol w="1360170">
                  <a:extLst>
                    <a:ext uri="{9D8B030D-6E8A-4147-A177-3AD203B41FA5}">
                      <a16:colId xmlns:a16="http://schemas.microsoft.com/office/drawing/2014/main" val="116363178"/>
                    </a:ext>
                  </a:extLst>
                </a:gridCol>
              </a:tblGrid>
              <a:tr h="0">
                <a:tc>
                  <a:txBody>
                    <a:bodyPr/>
                    <a:lstStyle/>
                    <a:p>
                      <a:pPr algn="ctr"/>
                      <a:r>
                        <a:rPr lang="en-US" sz="2400" b="1">
                          <a:effectLst/>
                        </a:rPr>
                        <a:t>E_NO</a:t>
                      </a:r>
                    </a:p>
                  </a:txBody>
                  <a:tcPr anchor="ctr">
                    <a:lnL>
                      <a:noFill/>
                    </a:lnL>
                    <a:lnR>
                      <a:noFill/>
                    </a:lnR>
                    <a:lnT>
                      <a:noFill/>
                    </a:lnT>
                    <a:lnB>
                      <a:noFill/>
                    </a:lnB>
                    <a:solidFill>
                      <a:srgbClr val="FAFBFC"/>
                    </a:solidFill>
                  </a:tcPr>
                </a:tc>
                <a:tc>
                  <a:txBody>
                    <a:bodyPr/>
                    <a:lstStyle/>
                    <a:p>
                      <a:pPr algn="ctr"/>
                      <a:r>
                        <a:rPr lang="en-US" sz="2400" b="1">
                          <a:effectLst/>
                        </a:rPr>
                        <a:t>E_NAME</a:t>
                      </a:r>
                    </a:p>
                  </a:txBody>
                  <a:tcPr anchor="ctr">
                    <a:lnL>
                      <a:noFill/>
                    </a:lnL>
                    <a:lnR>
                      <a:noFill/>
                    </a:lnR>
                    <a:lnT>
                      <a:noFill/>
                    </a:lnT>
                    <a:lnB>
                      <a:noFill/>
                    </a:lnB>
                    <a:solidFill>
                      <a:srgbClr val="FAFBFC"/>
                    </a:solidFill>
                  </a:tcPr>
                </a:tc>
                <a:tc>
                  <a:txBody>
                    <a:bodyPr/>
                    <a:lstStyle/>
                    <a:p>
                      <a:pPr algn="ctr"/>
                      <a:r>
                        <a:rPr lang="en-US" sz="2400" b="1">
                          <a:effectLst/>
                        </a:rPr>
                        <a:t>CITY</a:t>
                      </a:r>
                    </a:p>
                  </a:txBody>
                  <a:tcPr anchor="ctr">
                    <a:lnL>
                      <a:noFill/>
                    </a:lnL>
                    <a:lnR>
                      <a:noFill/>
                    </a:lnR>
                    <a:lnT>
                      <a:noFill/>
                    </a:lnT>
                    <a:lnB>
                      <a:noFill/>
                    </a:lnB>
                    <a:solidFill>
                      <a:srgbClr val="FAFBFC"/>
                    </a:solidFill>
                  </a:tcPr>
                </a:tc>
                <a:tc>
                  <a:txBody>
                    <a:bodyPr/>
                    <a:lstStyle/>
                    <a:p>
                      <a:pPr algn="ctr"/>
                      <a:r>
                        <a:rPr lang="en-US" sz="2400" b="1">
                          <a:effectLst/>
                        </a:rPr>
                        <a:t>EXPERIENCE</a:t>
                      </a:r>
                    </a:p>
                  </a:txBody>
                  <a:tcPr anchor="ctr">
                    <a:lnL>
                      <a:noFill/>
                    </a:lnL>
                    <a:lnR>
                      <a:noFill/>
                    </a:lnR>
                    <a:lnT>
                      <a:noFill/>
                    </a:lnT>
                    <a:lnB>
                      <a:noFill/>
                    </a:lnB>
                    <a:solidFill>
                      <a:srgbClr val="FAFBFC"/>
                    </a:solidFill>
                  </a:tcPr>
                </a:tc>
                <a:extLst>
                  <a:ext uri="{0D108BD9-81ED-4DB2-BD59-A6C34878D82A}">
                    <a16:rowId xmlns:a16="http://schemas.microsoft.com/office/drawing/2014/main" val="2185851123"/>
                  </a:ext>
                </a:extLst>
              </a:tr>
              <a:tr h="0">
                <a:tc>
                  <a:txBody>
                    <a:bodyPr/>
                    <a:lstStyle/>
                    <a:p>
                      <a:pPr algn="ctr"/>
                      <a:r>
                        <a:rPr lang="en-US" sz="2400" b="0" dirty="0">
                          <a:effectLst/>
                        </a:rPr>
                        <a:t>E-1</a:t>
                      </a:r>
                    </a:p>
                  </a:txBody>
                  <a:tcPr anchor="ctr">
                    <a:lnL>
                      <a:noFill/>
                    </a:lnL>
                    <a:lnR>
                      <a:noFill/>
                    </a:lnR>
                    <a:lnT>
                      <a:noFill/>
                    </a:lnT>
                    <a:lnB>
                      <a:noFill/>
                    </a:lnB>
                    <a:solidFill>
                      <a:srgbClr val="FAFBFC"/>
                    </a:solidFill>
                  </a:tcPr>
                </a:tc>
                <a:tc>
                  <a:txBody>
                    <a:bodyPr/>
                    <a:lstStyle/>
                    <a:p>
                      <a:pPr algn="ctr"/>
                      <a:r>
                        <a:rPr lang="en-US" sz="2400" b="0">
                          <a:effectLst/>
                        </a:rPr>
                        <a:t>Ram</a:t>
                      </a:r>
                    </a:p>
                  </a:txBody>
                  <a:tcPr anchor="ctr">
                    <a:lnL>
                      <a:noFill/>
                    </a:lnL>
                    <a:lnR>
                      <a:noFill/>
                    </a:lnR>
                    <a:lnT>
                      <a:noFill/>
                    </a:lnT>
                    <a:lnB>
                      <a:noFill/>
                    </a:lnB>
                    <a:solidFill>
                      <a:srgbClr val="FAFBFC"/>
                    </a:solidFill>
                  </a:tcPr>
                </a:tc>
                <a:tc>
                  <a:txBody>
                    <a:bodyPr/>
                    <a:lstStyle/>
                    <a:p>
                      <a:pPr algn="ctr"/>
                      <a:r>
                        <a:rPr lang="en-US" sz="2400" b="0">
                          <a:effectLst/>
                        </a:rPr>
                        <a:t>Delhi</a:t>
                      </a:r>
                    </a:p>
                  </a:txBody>
                  <a:tcPr anchor="ctr">
                    <a:lnL>
                      <a:noFill/>
                    </a:lnL>
                    <a:lnR>
                      <a:noFill/>
                    </a:lnR>
                    <a:lnT>
                      <a:noFill/>
                    </a:lnT>
                    <a:lnB>
                      <a:noFill/>
                    </a:lnB>
                    <a:solidFill>
                      <a:srgbClr val="FAFBFC"/>
                    </a:solidFill>
                  </a:tcPr>
                </a:tc>
                <a:tc>
                  <a:txBody>
                    <a:bodyPr/>
                    <a:lstStyle/>
                    <a:p>
                      <a:pPr algn="ctr"/>
                      <a:r>
                        <a:rPr lang="en-US" sz="2400" b="0">
                          <a:effectLst/>
                        </a:rPr>
                        <a:t>04</a:t>
                      </a:r>
                    </a:p>
                  </a:txBody>
                  <a:tcPr anchor="ctr">
                    <a:lnL>
                      <a:noFill/>
                    </a:lnL>
                    <a:lnR>
                      <a:noFill/>
                    </a:lnR>
                    <a:lnT>
                      <a:noFill/>
                    </a:lnT>
                    <a:lnB>
                      <a:noFill/>
                    </a:lnB>
                    <a:solidFill>
                      <a:srgbClr val="FAFBFC"/>
                    </a:solidFill>
                  </a:tcPr>
                </a:tc>
                <a:extLst>
                  <a:ext uri="{0D108BD9-81ED-4DB2-BD59-A6C34878D82A}">
                    <a16:rowId xmlns:a16="http://schemas.microsoft.com/office/drawing/2014/main" val="3048924173"/>
                  </a:ext>
                </a:extLst>
              </a:tr>
              <a:tr h="0">
                <a:tc>
                  <a:txBody>
                    <a:bodyPr/>
                    <a:lstStyle/>
                    <a:p>
                      <a:pPr algn="ctr"/>
                      <a:r>
                        <a:rPr lang="en-US" sz="2400" b="0">
                          <a:effectLst/>
                        </a:rPr>
                        <a:t>E-2</a:t>
                      </a:r>
                    </a:p>
                  </a:txBody>
                  <a:tcPr anchor="ctr">
                    <a:lnL>
                      <a:noFill/>
                    </a:lnL>
                    <a:lnR>
                      <a:noFill/>
                    </a:lnR>
                    <a:lnT>
                      <a:noFill/>
                    </a:lnT>
                    <a:lnB>
                      <a:noFill/>
                    </a:lnB>
                    <a:solidFill>
                      <a:srgbClr val="FAFBFC"/>
                    </a:solidFill>
                  </a:tcPr>
                </a:tc>
                <a:tc>
                  <a:txBody>
                    <a:bodyPr/>
                    <a:lstStyle/>
                    <a:p>
                      <a:pPr algn="ctr"/>
                      <a:r>
                        <a:rPr lang="en-US" sz="2400" b="0" dirty="0">
                          <a:effectLst/>
                        </a:rPr>
                        <a:t>Varun</a:t>
                      </a:r>
                    </a:p>
                  </a:txBody>
                  <a:tcPr anchor="ctr">
                    <a:lnL>
                      <a:noFill/>
                    </a:lnL>
                    <a:lnR>
                      <a:noFill/>
                    </a:lnR>
                    <a:lnT>
                      <a:noFill/>
                    </a:lnT>
                    <a:lnB>
                      <a:noFill/>
                    </a:lnB>
                    <a:solidFill>
                      <a:srgbClr val="FAFBFC"/>
                    </a:solidFill>
                  </a:tcPr>
                </a:tc>
                <a:tc>
                  <a:txBody>
                    <a:bodyPr/>
                    <a:lstStyle/>
                    <a:p>
                      <a:pPr algn="ctr"/>
                      <a:r>
                        <a:rPr lang="en-US" sz="2400" b="0" dirty="0">
                          <a:effectLst/>
                        </a:rPr>
                        <a:t>Chandigarh</a:t>
                      </a:r>
                    </a:p>
                  </a:txBody>
                  <a:tcPr anchor="ctr">
                    <a:lnL>
                      <a:noFill/>
                    </a:lnL>
                    <a:lnR>
                      <a:noFill/>
                    </a:lnR>
                    <a:lnT>
                      <a:noFill/>
                    </a:lnT>
                    <a:lnB>
                      <a:noFill/>
                    </a:lnB>
                    <a:solidFill>
                      <a:srgbClr val="FAFBFC"/>
                    </a:solidFill>
                  </a:tcPr>
                </a:tc>
                <a:tc>
                  <a:txBody>
                    <a:bodyPr/>
                    <a:lstStyle/>
                    <a:p>
                      <a:pPr algn="ctr"/>
                      <a:r>
                        <a:rPr lang="en-US" sz="2400" b="0" dirty="0">
                          <a:effectLst/>
                        </a:rPr>
                        <a:t>09</a:t>
                      </a:r>
                    </a:p>
                  </a:txBody>
                  <a:tcPr anchor="ctr">
                    <a:lnL>
                      <a:noFill/>
                    </a:lnL>
                    <a:lnR>
                      <a:noFill/>
                    </a:lnR>
                    <a:lnT>
                      <a:noFill/>
                    </a:lnT>
                    <a:lnB>
                      <a:noFill/>
                    </a:lnB>
                    <a:solidFill>
                      <a:srgbClr val="FAFBFC"/>
                    </a:solidFill>
                  </a:tcPr>
                </a:tc>
                <a:extLst>
                  <a:ext uri="{0D108BD9-81ED-4DB2-BD59-A6C34878D82A}">
                    <a16:rowId xmlns:a16="http://schemas.microsoft.com/office/drawing/2014/main" val="3690194556"/>
                  </a:ext>
                </a:extLst>
              </a:tr>
              <a:tr h="0">
                <a:tc>
                  <a:txBody>
                    <a:bodyPr/>
                    <a:lstStyle/>
                    <a:p>
                      <a:pPr algn="ctr"/>
                      <a:r>
                        <a:rPr lang="en-US" sz="2400" b="0">
                          <a:effectLst/>
                        </a:rPr>
                        <a:t>E-3</a:t>
                      </a:r>
                    </a:p>
                  </a:txBody>
                  <a:tcPr anchor="ctr">
                    <a:lnL>
                      <a:noFill/>
                    </a:lnL>
                    <a:lnR>
                      <a:noFill/>
                    </a:lnR>
                    <a:lnT>
                      <a:noFill/>
                    </a:lnT>
                    <a:lnB>
                      <a:noFill/>
                    </a:lnB>
                    <a:solidFill>
                      <a:srgbClr val="FAFBFC"/>
                    </a:solidFill>
                  </a:tcPr>
                </a:tc>
                <a:tc>
                  <a:txBody>
                    <a:bodyPr/>
                    <a:lstStyle/>
                    <a:p>
                      <a:pPr algn="ctr"/>
                      <a:r>
                        <a:rPr lang="en-US" sz="2400" b="0">
                          <a:effectLst/>
                        </a:rPr>
                        <a:t>Ravi</a:t>
                      </a:r>
                    </a:p>
                  </a:txBody>
                  <a:tcPr anchor="ctr">
                    <a:lnL>
                      <a:noFill/>
                    </a:lnL>
                    <a:lnR>
                      <a:noFill/>
                    </a:lnR>
                    <a:lnT>
                      <a:noFill/>
                    </a:lnT>
                    <a:lnB>
                      <a:noFill/>
                    </a:lnB>
                    <a:solidFill>
                      <a:srgbClr val="FAFBFC"/>
                    </a:solidFill>
                  </a:tcPr>
                </a:tc>
                <a:tc>
                  <a:txBody>
                    <a:bodyPr/>
                    <a:lstStyle/>
                    <a:p>
                      <a:pPr algn="ctr"/>
                      <a:r>
                        <a:rPr lang="en-US" sz="2400" b="0">
                          <a:effectLst/>
                        </a:rPr>
                        <a:t>Noida</a:t>
                      </a:r>
                    </a:p>
                  </a:txBody>
                  <a:tcPr anchor="ctr">
                    <a:lnL>
                      <a:noFill/>
                    </a:lnL>
                    <a:lnR>
                      <a:noFill/>
                    </a:lnR>
                    <a:lnT>
                      <a:noFill/>
                    </a:lnT>
                    <a:lnB>
                      <a:noFill/>
                    </a:lnB>
                    <a:solidFill>
                      <a:srgbClr val="FAFBFC"/>
                    </a:solidFill>
                  </a:tcPr>
                </a:tc>
                <a:tc>
                  <a:txBody>
                    <a:bodyPr/>
                    <a:lstStyle/>
                    <a:p>
                      <a:pPr algn="ctr"/>
                      <a:r>
                        <a:rPr lang="en-US" sz="2400" b="0" dirty="0">
                          <a:effectLst/>
                        </a:rPr>
                        <a:t>03</a:t>
                      </a:r>
                    </a:p>
                  </a:txBody>
                  <a:tcPr anchor="ctr">
                    <a:lnL>
                      <a:noFill/>
                    </a:lnL>
                    <a:lnR>
                      <a:noFill/>
                    </a:lnR>
                    <a:lnT>
                      <a:noFill/>
                    </a:lnT>
                    <a:lnB>
                      <a:noFill/>
                    </a:lnB>
                    <a:solidFill>
                      <a:srgbClr val="FAFBFC"/>
                    </a:solidFill>
                  </a:tcPr>
                </a:tc>
                <a:extLst>
                  <a:ext uri="{0D108BD9-81ED-4DB2-BD59-A6C34878D82A}">
                    <a16:rowId xmlns:a16="http://schemas.microsoft.com/office/drawing/2014/main" val="4175678488"/>
                  </a:ext>
                </a:extLst>
              </a:tr>
              <a:tr h="0">
                <a:tc>
                  <a:txBody>
                    <a:bodyPr/>
                    <a:lstStyle/>
                    <a:p>
                      <a:pPr algn="ctr"/>
                      <a:r>
                        <a:rPr lang="en-US" sz="2400" b="0">
                          <a:effectLst/>
                        </a:rPr>
                        <a:t>E-4</a:t>
                      </a:r>
                    </a:p>
                  </a:txBody>
                  <a:tcPr anchor="ctr">
                    <a:lnL>
                      <a:noFill/>
                    </a:lnL>
                    <a:lnR>
                      <a:noFill/>
                    </a:lnR>
                    <a:lnT>
                      <a:noFill/>
                    </a:lnT>
                    <a:lnB>
                      <a:noFill/>
                    </a:lnB>
                    <a:solidFill>
                      <a:srgbClr val="FAFBFC"/>
                    </a:solidFill>
                  </a:tcPr>
                </a:tc>
                <a:tc>
                  <a:txBody>
                    <a:bodyPr/>
                    <a:lstStyle/>
                    <a:p>
                      <a:pPr algn="ctr"/>
                      <a:r>
                        <a:rPr lang="en-US" sz="2400" b="0">
                          <a:effectLst/>
                        </a:rPr>
                        <a:t>Amit</a:t>
                      </a:r>
                    </a:p>
                  </a:txBody>
                  <a:tcPr anchor="ctr">
                    <a:lnL>
                      <a:noFill/>
                    </a:lnL>
                    <a:lnR>
                      <a:noFill/>
                    </a:lnR>
                    <a:lnT>
                      <a:noFill/>
                    </a:lnT>
                    <a:lnB>
                      <a:noFill/>
                    </a:lnB>
                    <a:solidFill>
                      <a:srgbClr val="FAFBFC"/>
                    </a:solidFill>
                  </a:tcPr>
                </a:tc>
                <a:tc>
                  <a:txBody>
                    <a:bodyPr/>
                    <a:lstStyle/>
                    <a:p>
                      <a:pPr algn="ctr"/>
                      <a:r>
                        <a:rPr lang="en-US" sz="2400" b="0" dirty="0">
                          <a:effectLst/>
                        </a:rPr>
                        <a:t>Bangalore</a:t>
                      </a:r>
                    </a:p>
                  </a:txBody>
                  <a:tcPr anchor="ctr">
                    <a:lnL>
                      <a:noFill/>
                    </a:lnL>
                    <a:lnR>
                      <a:noFill/>
                    </a:lnR>
                    <a:lnT>
                      <a:noFill/>
                    </a:lnT>
                    <a:lnB>
                      <a:noFill/>
                    </a:lnB>
                    <a:solidFill>
                      <a:srgbClr val="FAFBFC"/>
                    </a:solidFill>
                  </a:tcPr>
                </a:tc>
                <a:tc>
                  <a:txBody>
                    <a:bodyPr/>
                    <a:lstStyle/>
                    <a:p>
                      <a:pPr algn="ctr"/>
                      <a:r>
                        <a:rPr lang="en-US" sz="2400" b="0" dirty="0">
                          <a:effectLst/>
                        </a:rPr>
                        <a:t>07</a:t>
                      </a:r>
                    </a:p>
                  </a:txBody>
                  <a:tcPr anchor="ctr">
                    <a:lnL>
                      <a:noFill/>
                    </a:lnL>
                    <a:lnR>
                      <a:noFill/>
                    </a:lnR>
                    <a:lnT>
                      <a:noFill/>
                    </a:lnT>
                    <a:lnB>
                      <a:noFill/>
                    </a:lnB>
                    <a:solidFill>
                      <a:srgbClr val="FAFBFC"/>
                    </a:solidFill>
                  </a:tcPr>
                </a:tc>
                <a:extLst>
                  <a:ext uri="{0D108BD9-81ED-4DB2-BD59-A6C34878D82A}">
                    <a16:rowId xmlns:a16="http://schemas.microsoft.com/office/drawing/2014/main" val="662449929"/>
                  </a:ext>
                </a:extLst>
              </a:tr>
            </a:tbl>
          </a:graphicData>
        </a:graphic>
      </p:graphicFrame>
      <p:graphicFrame>
        <p:nvGraphicFramePr>
          <p:cNvPr id="5" name="Table 4">
            <a:extLst>
              <a:ext uri="{FF2B5EF4-FFF2-40B4-BE49-F238E27FC236}">
                <a16:creationId xmlns:a16="http://schemas.microsoft.com/office/drawing/2014/main" id="{08664DB8-61D9-C0AB-6E09-8991302F55E1}"/>
              </a:ext>
            </a:extLst>
          </p:cNvPr>
          <p:cNvGraphicFramePr>
            <a:graphicFrameLocks noGrp="1"/>
          </p:cNvGraphicFramePr>
          <p:nvPr>
            <p:extLst>
              <p:ext uri="{D42A27DB-BD31-4B8C-83A1-F6EECF244321}">
                <p14:modId xmlns:p14="http://schemas.microsoft.com/office/powerpoint/2010/main" val="473911487"/>
              </p:ext>
            </p:extLst>
          </p:nvPr>
        </p:nvGraphicFramePr>
        <p:xfrm>
          <a:off x="6405880" y="1319848"/>
          <a:ext cx="5786120" cy="3493970"/>
        </p:xfrm>
        <a:graphic>
          <a:graphicData uri="http://schemas.openxmlformats.org/drawingml/2006/table">
            <a:tbl>
              <a:tblPr/>
              <a:tblGrid>
                <a:gridCol w="1446530">
                  <a:extLst>
                    <a:ext uri="{9D8B030D-6E8A-4147-A177-3AD203B41FA5}">
                      <a16:colId xmlns:a16="http://schemas.microsoft.com/office/drawing/2014/main" val="3275727973"/>
                    </a:ext>
                  </a:extLst>
                </a:gridCol>
                <a:gridCol w="1446530">
                  <a:extLst>
                    <a:ext uri="{9D8B030D-6E8A-4147-A177-3AD203B41FA5}">
                      <a16:colId xmlns:a16="http://schemas.microsoft.com/office/drawing/2014/main" val="395961844"/>
                    </a:ext>
                  </a:extLst>
                </a:gridCol>
                <a:gridCol w="1446530">
                  <a:extLst>
                    <a:ext uri="{9D8B030D-6E8A-4147-A177-3AD203B41FA5}">
                      <a16:colId xmlns:a16="http://schemas.microsoft.com/office/drawing/2014/main" val="2519294127"/>
                    </a:ext>
                  </a:extLst>
                </a:gridCol>
                <a:gridCol w="1446530">
                  <a:extLst>
                    <a:ext uri="{9D8B030D-6E8A-4147-A177-3AD203B41FA5}">
                      <a16:colId xmlns:a16="http://schemas.microsoft.com/office/drawing/2014/main" val="880589845"/>
                    </a:ext>
                  </a:extLst>
                </a:gridCol>
              </a:tblGrid>
              <a:tr h="1246472">
                <a:tc>
                  <a:txBody>
                    <a:bodyPr/>
                    <a:lstStyle/>
                    <a:p>
                      <a:pPr algn="ctr"/>
                      <a:r>
                        <a:rPr lang="en-US" sz="2400" b="1">
                          <a:effectLst/>
                        </a:rPr>
                        <a:t>D_NO</a:t>
                      </a:r>
                    </a:p>
                  </a:txBody>
                  <a:tcPr anchor="ctr">
                    <a:lnL>
                      <a:noFill/>
                    </a:lnL>
                    <a:lnR>
                      <a:noFill/>
                    </a:lnR>
                    <a:lnT>
                      <a:noFill/>
                    </a:lnT>
                    <a:lnB>
                      <a:noFill/>
                    </a:lnB>
                    <a:solidFill>
                      <a:srgbClr val="FAFBFC"/>
                    </a:solidFill>
                  </a:tcPr>
                </a:tc>
                <a:tc>
                  <a:txBody>
                    <a:bodyPr/>
                    <a:lstStyle/>
                    <a:p>
                      <a:pPr algn="ctr"/>
                      <a:r>
                        <a:rPr lang="en-US" sz="2400" b="1">
                          <a:effectLst/>
                        </a:rPr>
                        <a:t>D_NAME</a:t>
                      </a:r>
                    </a:p>
                  </a:txBody>
                  <a:tcPr anchor="ctr">
                    <a:lnL>
                      <a:noFill/>
                    </a:lnL>
                    <a:lnR>
                      <a:noFill/>
                    </a:lnR>
                    <a:lnT>
                      <a:noFill/>
                    </a:lnT>
                    <a:lnB>
                      <a:noFill/>
                    </a:lnB>
                    <a:solidFill>
                      <a:srgbClr val="FAFBFC"/>
                    </a:solidFill>
                  </a:tcPr>
                </a:tc>
                <a:tc>
                  <a:txBody>
                    <a:bodyPr/>
                    <a:lstStyle/>
                    <a:p>
                      <a:pPr algn="ctr"/>
                      <a:r>
                        <a:rPr lang="en-US" sz="2400" b="1">
                          <a:effectLst/>
                        </a:rPr>
                        <a:t>E_NO</a:t>
                      </a:r>
                    </a:p>
                  </a:txBody>
                  <a:tcPr anchor="ctr">
                    <a:lnL>
                      <a:noFill/>
                    </a:lnL>
                    <a:lnR>
                      <a:noFill/>
                    </a:lnR>
                    <a:lnT>
                      <a:noFill/>
                    </a:lnT>
                    <a:lnB>
                      <a:noFill/>
                    </a:lnB>
                    <a:solidFill>
                      <a:srgbClr val="FAFBFC"/>
                    </a:solidFill>
                  </a:tcPr>
                </a:tc>
                <a:tc>
                  <a:txBody>
                    <a:bodyPr/>
                    <a:lstStyle/>
                    <a:p>
                      <a:pPr algn="ctr"/>
                      <a:r>
                        <a:rPr lang="en-US" sz="2400" b="1">
                          <a:effectLst/>
                        </a:rPr>
                        <a:t>MIN_EXPERIENCE</a:t>
                      </a:r>
                    </a:p>
                  </a:txBody>
                  <a:tcPr anchor="ctr">
                    <a:lnL>
                      <a:noFill/>
                    </a:lnL>
                    <a:lnR>
                      <a:noFill/>
                    </a:lnR>
                    <a:lnT>
                      <a:noFill/>
                    </a:lnT>
                    <a:lnB>
                      <a:noFill/>
                    </a:lnB>
                    <a:solidFill>
                      <a:srgbClr val="FAFBFC"/>
                    </a:solidFill>
                  </a:tcPr>
                </a:tc>
                <a:extLst>
                  <a:ext uri="{0D108BD9-81ED-4DB2-BD59-A6C34878D82A}">
                    <a16:rowId xmlns:a16="http://schemas.microsoft.com/office/drawing/2014/main" val="3846231623"/>
                  </a:ext>
                </a:extLst>
              </a:tr>
              <a:tr h="712269">
                <a:tc>
                  <a:txBody>
                    <a:bodyPr/>
                    <a:lstStyle/>
                    <a:p>
                      <a:pPr algn="ctr"/>
                      <a:r>
                        <a:rPr lang="en-US" sz="2400" b="0" dirty="0">
                          <a:effectLst/>
                        </a:rPr>
                        <a:t>D-1</a:t>
                      </a:r>
                    </a:p>
                  </a:txBody>
                  <a:tcPr anchor="ctr">
                    <a:lnL>
                      <a:noFill/>
                    </a:lnL>
                    <a:lnR>
                      <a:noFill/>
                    </a:lnR>
                    <a:lnT>
                      <a:noFill/>
                    </a:lnT>
                    <a:lnB>
                      <a:noFill/>
                    </a:lnB>
                    <a:solidFill>
                      <a:srgbClr val="FAFBFC"/>
                    </a:solidFill>
                  </a:tcPr>
                </a:tc>
                <a:tc>
                  <a:txBody>
                    <a:bodyPr/>
                    <a:lstStyle/>
                    <a:p>
                      <a:pPr algn="ctr"/>
                      <a:r>
                        <a:rPr lang="en-US" sz="2400" b="0">
                          <a:effectLst/>
                        </a:rPr>
                        <a:t>HR</a:t>
                      </a:r>
                    </a:p>
                  </a:txBody>
                  <a:tcPr anchor="ctr">
                    <a:lnL>
                      <a:noFill/>
                    </a:lnL>
                    <a:lnR>
                      <a:noFill/>
                    </a:lnR>
                    <a:lnT>
                      <a:noFill/>
                    </a:lnT>
                    <a:lnB>
                      <a:noFill/>
                    </a:lnB>
                    <a:solidFill>
                      <a:srgbClr val="FAFBFC"/>
                    </a:solidFill>
                  </a:tcPr>
                </a:tc>
                <a:tc>
                  <a:txBody>
                    <a:bodyPr/>
                    <a:lstStyle/>
                    <a:p>
                      <a:pPr algn="ctr"/>
                      <a:r>
                        <a:rPr lang="en-US" sz="2400" b="0">
                          <a:effectLst/>
                        </a:rPr>
                        <a:t>E-1</a:t>
                      </a:r>
                    </a:p>
                  </a:txBody>
                  <a:tcPr anchor="ctr">
                    <a:lnL>
                      <a:noFill/>
                    </a:lnL>
                    <a:lnR>
                      <a:noFill/>
                    </a:lnR>
                    <a:lnT>
                      <a:noFill/>
                    </a:lnT>
                    <a:lnB>
                      <a:noFill/>
                    </a:lnB>
                    <a:solidFill>
                      <a:srgbClr val="FAFBFC"/>
                    </a:solidFill>
                  </a:tcPr>
                </a:tc>
                <a:tc>
                  <a:txBody>
                    <a:bodyPr/>
                    <a:lstStyle/>
                    <a:p>
                      <a:pPr algn="ctr"/>
                      <a:r>
                        <a:rPr lang="en-US" sz="2400" b="0">
                          <a:effectLst/>
                        </a:rPr>
                        <a:t>03</a:t>
                      </a:r>
                    </a:p>
                  </a:txBody>
                  <a:tcPr anchor="ctr">
                    <a:lnL>
                      <a:noFill/>
                    </a:lnL>
                    <a:lnR>
                      <a:noFill/>
                    </a:lnR>
                    <a:lnT>
                      <a:noFill/>
                    </a:lnT>
                    <a:lnB>
                      <a:noFill/>
                    </a:lnB>
                    <a:solidFill>
                      <a:srgbClr val="FAFBFC"/>
                    </a:solidFill>
                  </a:tcPr>
                </a:tc>
                <a:extLst>
                  <a:ext uri="{0D108BD9-81ED-4DB2-BD59-A6C34878D82A}">
                    <a16:rowId xmlns:a16="http://schemas.microsoft.com/office/drawing/2014/main" val="2741293396"/>
                  </a:ext>
                </a:extLst>
              </a:tr>
              <a:tr h="712269">
                <a:tc>
                  <a:txBody>
                    <a:bodyPr/>
                    <a:lstStyle/>
                    <a:p>
                      <a:pPr algn="ctr"/>
                      <a:r>
                        <a:rPr lang="en-US" sz="2400" b="0">
                          <a:effectLst/>
                        </a:rPr>
                        <a:t>D-2</a:t>
                      </a:r>
                    </a:p>
                  </a:txBody>
                  <a:tcPr anchor="ctr">
                    <a:lnL>
                      <a:noFill/>
                    </a:lnL>
                    <a:lnR>
                      <a:noFill/>
                    </a:lnR>
                    <a:lnT>
                      <a:noFill/>
                    </a:lnT>
                    <a:lnB>
                      <a:noFill/>
                    </a:lnB>
                    <a:solidFill>
                      <a:srgbClr val="FAFBFC"/>
                    </a:solidFill>
                  </a:tcPr>
                </a:tc>
                <a:tc>
                  <a:txBody>
                    <a:bodyPr/>
                    <a:lstStyle/>
                    <a:p>
                      <a:pPr algn="ctr"/>
                      <a:r>
                        <a:rPr lang="en-US" sz="2400" b="0" dirty="0">
                          <a:effectLst/>
                        </a:rPr>
                        <a:t>IT</a:t>
                      </a:r>
                    </a:p>
                  </a:txBody>
                  <a:tcPr anchor="ctr">
                    <a:lnL>
                      <a:noFill/>
                    </a:lnL>
                    <a:lnR>
                      <a:noFill/>
                    </a:lnR>
                    <a:lnT>
                      <a:noFill/>
                    </a:lnT>
                    <a:lnB>
                      <a:noFill/>
                    </a:lnB>
                    <a:solidFill>
                      <a:srgbClr val="FAFBFC"/>
                    </a:solidFill>
                  </a:tcPr>
                </a:tc>
                <a:tc>
                  <a:txBody>
                    <a:bodyPr/>
                    <a:lstStyle/>
                    <a:p>
                      <a:pPr algn="ctr"/>
                      <a:r>
                        <a:rPr lang="en-US" sz="2400" b="0" dirty="0">
                          <a:effectLst/>
                        </a:rPr>
                        <a:t>E-2</a:t>
                      </a:r>
                    </a:p>
                  </a:txBody>
                  <a:tcPr anchor="ctr">
                    <a:lnL>
                      <a:noFill/>
                    </a:lnL>
                    <a:lnR>
                      <a:noFill/>
                    </a:lnR>
                    <a:lnT>
                      <a:noFill/>
                    </a:lnT>
                    <a:lnB>
                      <a:noFill/>
                    </a:lnB>
                    <a:solidFill>
                      <a:srgbClr val="FAFBFC"/>
                    </a:solidFill>
                  </a:tcPr>
                </a:tc>
                <a:tc>
                  <a:txBody>
                    <a:bodyPr/>
                    <a:lstStyle/>
                    <a:p>
                      <a:pPr algn="ctr"/>
                      <a:r>
                        <a:rPr lang="en-US" sz="2400" b="0">
                          <a:effectLst/>
                        </a:rPr>
                        <a:t>05</a:t>
                      </a:r>
                    </a:p>
                  </a:txBody>
                  <a:tcPr anchor="ctr">
                    <a:lnL>
                      <a:noFill/>
                    </a:lnL>
                    <a:lnR>
                      <a:noFill/>
                    </a:lnR>
                    <a:lnT>
                      <a:noFill/>
                    </a:lnT>
                    <a:lnB>
                      <a:noFill/>
                    </a:lnB>
                    <a:solidFill>
                      <a:srgbClr val="FAFBFC"/>
                    </a:solidFill>
                  </a:tcPr>
                </a:tc>
                <a:extLst>
                  <a:ext uri="{0D108BD9-81ED-4DB2-BD59-A6C34878D82A}">
                    <a16:rowId xmlns:a16="http://schemas.microsoft.com/office/drawing/2014/main" val="3394139131"/>
                  </a:ext>
                </a:extLst>
              </a:tr>
              <a:tr h="712269">
                <a:tc>
                  <a:txBody>
                    <a:bodyPr/>
                    <a:lstStyle/>
                    <a:p>
                      <a:pPr algn="ctr"/>
                      <a:r>
                        <a:rPr lang="en-US" sz="2400" b="0">
                          <a:effectLst/>
                        </a:rPr>
                        <a:t>D-3</a:t>
                      </a:r>
                    </a:p>
                  </a:txBody>
                  <a:tcPr anchor="ctr">
                    <a:lnL>
                      <a:noFill/>
                    </a:lnL>
                    <a:lnR>
                      <a:noFill/>
                    </a:lnR>
                    <a:lnT>
                      <a:noFill/>
                    </a:lnT>
                    <a:lnB>
                      <a:noFill/>
                    </a:lnB>
                    <a:solidFill>
                      <a:srgbClr val="FAFBFC"/>
                    </a:solidFill>
                  </a:tcPr>
                </a:tc>
                <a:tc>
                  <a:txBody>
                    <a:bodyPr/>
                    <a:lstStyle/>
                    <a:p>
                      <a:pPr algn="ctr"/>
                      <a:r>
                        <a:rPr lang="en-US" sz="2400" b="0">
                          <a:effectLst/>
                        </a:rPr>
                        <a:t>Marketing</a:t>
                      </a:r>
                    </a:p>
                  </a:txBody>
                  <a:tcPr anchor="ctr">
                    <a:lnL>
                      <a:noFill/>
                    </a:lnL>
                    <a:lnR>
                      <a:noFill/>
                    </a:lnR>
                    <a:lnT>
                      <a:noFill/>
                    </a:lnT>
                    <a:lnB>
                      <a:noFill/>
                    </a:lnB>
                    <a:solidFill>
                      <a:srgbClr val="FAFBFC"/>
                    </a:solidFill>
                  </a:tcPr>
                </a:tc>
                <a:tc>
                  <a:txBody>
                    <a:bodyPr/>
                    <a:lstStyle/>
                    <a:p>
                      <a:pPr algn="ctr"/>
                      <a:r>
                        <a:rPr lang="en-US" sz="2400" b="0">
                          <a:effectLst/>
                        </a:rPr>
                        <a:t>E-3</a:t>
                      </a:r>
                    </a:p>
                  </a:txBody>
                  <a:tcPr anchor="ctr">
                    <a:lnL>
                      <a:noFill/>
                    </a:lnL>
                    <a:lnR>
                      <a:noFill/>
                    </a:lnR>
                    <a:lnT>
                      <a:noFill/>
                    </a:lnT>
                    <a:lnB>
                      <a:noFill/>
                    </a:lnB>
                    <a:solidFill>
                      <a:srgbClr val="FAFBFC"/>
                    </a:solidFill>
                  </a:tcPr>
                </a:tc>
                <a:tc>
                  <a:txBody>
                    <a:bodyPr/>
                    <a:lstStyle/>
                    <a:p>
                      <a:pPr algn="ctr"/>
                      <a:r>
                        <a:rPr lang="en-US" sz="2400" b="0" dirty="0">
                          <a:effectLst/>
                        </a:rPr>
                        <a:t>02</a:t>
                      </a:r>
                    </a:p>
                  </a:txBody>
                  <a:tcPr anchor="ctr">
                    <a:lnL>
                      <a:noFill/>
                    </a:lnL>
                    <a:lnR>
                      <a:noFill/>
                    </a:lnR>
                    <a:lnT>
                      <a:noFill/>
                    </a:lnT>
                    <a:lnB>
                      <a:noFill/>
                    </a:lnB>
                    <a:solidFill>
                      <a:srgbClr val="FAFBFC"/>
                    </a:solidFill>
                  </a:tcPr>
                </a:tc>
                <a:extLst>
                  <a:ext uri="{0D108BD9-81ED-4DB2-BD59-A6C34878D82A}">
                    <a16:rowId xmlns:a16="http://schemas.microsoft.com/office/drawing/2014/main" val="60689369"/>
                  </a:ext>
                </a:extLst>
              </a:tr>
            </a:tbl>
          </a:graphicData>
        </a:graphic>
      </p:graphicFrame>
    </p:spTree>
    <p:extLst>
      <p:ext uri="{BB962C8B-B14F-4D97-AF65-F5344CB8AC3E}">
        <p14:creationId xmlns:p14="http://schemas.microsoft.com/office/powerpoint/2010/main" val="4164743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79CE3-0770-3293-EDC9-7BF6ECBB1718}"/>
              </a:ext>
            </a:extLst>
          </p:cNvPr>
          <p:cNvSpPr>
            <a:spLocks noGrp="1"/>
          </p:cNvSpPr>
          <p:nvPr>
            <p:ph type="title"/>
          </p:nvPr>
        </p:nvSpPr>
        <p:spPr>
          <a:xfrm>
            <a:off x="838200" y="365125"/>
            <a:ext cx="10515600" cy="58991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28B8ADD-7152-49D4-2944-8E8CFD796902}"/>
              </a:ext>
            </a:extLst>
          </p:cNvPr>
          <p:cNvSpPr>
            <a:spLocks noGrp="1"/>
          </p:cNvSpPr>
          <p:nvPr>
            <p:ph idx="1"/>
          </p:nvPr>
        </p:nvSpPr>
        <p:spPr>
          <a:xfrm>
            <a:off x="838200" y="955040"/>
            <a:ext cx="10515600" cy="5221923"/>
          </a:xfrm>
        </p:spPr>
        <p:txBody>
          <a:bodyPr/>
          <a:lstStyle/>
          <a:p>
            <a:pPr algn="just"/>
            <a:r>
              <a:rPr lang="en-US" b="0" i="0" dirty="0">
                <a:effectLst/>
                <a:latin typeface="__Source_Sans_Pro_fa6df0"/>
              </a:rPr>
              <a:t>let's have the Cartesian Product of the above two relations. It will be much easier to understand Join Operations when we have the Cartesian Product.</a:t>
            </a:r>
            <a:endParaRPr lang="en-US" dirty="0"/>
          </a:p>
        </p:txBody>
      </p:sp>
      <p:graphicFrame>
        <p:nvGraphicFramePr>
          <p:cNvPr id="4" name="Table 3">
            <a:extLst>
              <a:ext uri="{FF2B5EF4-FFF2-40B4-BE49-F238E27FC236}">
                <a16:creationId xmlns:a16="http://schemas.microsoft.com/office/drawing/2014/main" id="{13B452DB-5465-0713-412D-0A12A1700F22}"/>
              </a:ext>
            </a:extLst>
          </p:cNvPr>
          <p:cNvGraphicFramePr>
            <a:graphicFrameLocks noGrp="1"/>
          </p:cNvGraphicFramePr>
          <p:nvPr>
            <p:extLst>
              <p:ext uri="{D42A27DB-BD31-4B8C-83A1-F6EECF244321}">
                <p14:modId xmlns:p14="http://schemas.microsoft.com/office/powerpoint/2010/main" val="1784785019"/>
              </p:ext>
            </p:extLst>
          </p:nvPr>
        </p:nvGraphicFramePr>
        <p:xfrm>
          <a:off x="365760" y="2049972"/>
          <a:ext cx="11460480" cy="4808028"/>
        </p:xfrm>
        <a:graphic>
          <a:graphicData uri="http://schemas.openxmlformats.org/drawingml/2006/table">
            <a:tbl>
              <a:tblPr/>
              <a:tblGrid>
                <a:gridCol w="1432560">
                  <a:extLst>
                    <a:ext uri="{9D8B030D-6E8A-4147-A177-3AD203B41FA5}">
                      <a16:colId xmlns:a16="http://schemas.microsoft.com/office/drawing/2014/main" val="2089754018"/>
                    </a:ext>
                  </a:extLst>
                </a:gridCol>
                <a:gridCol w="1432560">
                  <a:extLst>
                    <a:ext uri="{9D8B030D-6E8A-4147-A177-3AD203B41FA5}">
                      <a16:colId xmlns:a16="http://schemas.microsoft.com/office/drawing/2014/main" val="3319809004"/>
                    </a:ext>
                  </a:extLst>
                </a:gridCol>
                <a:gridCol w="1432560">
                  <a:extLst>
                    <a:ext uri="{9D8B030D-6E8A-4147-A177-3AD203B41FA5}">
                      <a16:colId xmlns:a16="http://schemas.microsoft.com/office/drawing/2014/main" val="3488910773"/>
                    </a:ext>
                  </a:extLst>
                </a:gridCol>
                <a:gridCol w="1432560">
                  <a:extLst>
                    <a:ext uri="{9D8B030D-6E8A-4147-A177-3AD203B41FA5}">
                      <a16:colId xmlns:a16="http://schemas.microsoft.com/office/drawing/2014/main" val="2203416601"/>
                    </a:ext>
                  </a:extLst>
                </a:gridCol>
                <a:gridCol w="1432560">
                  <a:extLst>
                    <a:ext uri="{9D8B030D-6E8A-4147-A177-3AD203B41FA5}">
                      <a16:colId xmlns:a16="http://schemas.microsoft.com/office/drawing/2014/main" val="4141318634"/>
                    </a:ext>
                  </a:extLst>
                </a:gridCol>
                <a:gridCol w="1432560">
                  <a:extLst>
                    <a:ext uri="{9D8B030D-6E8A-4147-A177-3AD203B41FA5}">
                      <a16:colId xmlns:a16="http://schemas.microsoft.com/office/drawing/2014/main" val="1478136268"/>
                    </a:ext>
                  </a:extLst>
                </a:gridCol>
                <a:gridCol w="1432560">
                  <a:extLst>
                    <a:ext uri="{9D8B030D-6E8A-4147-A177-3AD203B41FA5}">
                      <a16:colId xmlns:a16="http://schemas.microsoft.com/office/drawing/2014/main" val="2444487091"/>
                    </a:ext>
                  </a:extLst>
                </a:gridCol>
                <a:gridCol w="1432560">
                  <a:extLst>
                    <a:ext uri="{9D8B030D-6E8A-4147-A177-3AD203B41FA5}">
                      <a16:colId xmlns:a16="http://schemas.microsoft.com/office/drawing/2014/main" val="937802928"/>
                    </a:ext>
                  </a:extLst>
                </a:gridCol>
              </a:tblGrid>
              <a:tr h="502255">
                <a:tc>
                  <a:txBody>
                    <a:bodyPr/>
                    <a:lstStyle/>
                    <a:p>
                      <a:pPr algn="ctr"/>
                      <a:r>
                        <a:rPr lang="en-US" sz="1600" b="1">
                          <a:effectLst/>
                        </a:rPr>
                        <a:t>E_NO</a:t>
                      </a:r>
                    </a:p>
                  </a:txBody>
                  <a:tcPr marL="79115" marR="79115" marT="39558" marB="39558" anchor="ctr">
                    <a:lnL>
                      <a:noFill/>
                    </a:lnL>
                    <a:lnR>
                      <a:noFill/>
                    </a:lnR>
                    <a:lnT>
                      <a:noFill/>
                    </a:lnT>
                    <a:lnB>
                      <a:noFill/>
                    </a:lnB>
                    <a:noFill/>
                  </a:tcPr>
                </a:tc>
                <a:tc>
                  <a:txBody>
                    <a:bodyPr/>
                    <a:lstStyle/>
                    <a:p>
                      <a:pPr algn="ctr"/>
                      <a:r>
                        <a:rPr lang="en-US" sz="1600" b="1">
                          <a:effectLst/>
                        </a:rPr>
                        <a:t>E_NAME</a:t>
                      </a:r>
                    </a:p>
                  </a:txBody>
                  <a:tcPr marL="79115" marR="79115" marT="39558" marB="39558" anchor="ctr">
                    <a:lnL>
                      <a:noFill/>
                    </a:lnL>
                    <a:lnR>
                      <a:noFill/>
                    </a:lnR>
                    <a:lnT>
                      <a:noFill/>
                    </a:lnT>
                    <a:lnB>
                      <a:noFill/>
                    </a:lnB>
                    <a:noFill/>
                  </a:tcPr>
                </a:tc>
                <a:tc>
                  <a:txBody>
                    <a:bodyPr/>
                    <a:lstStyle/>
                    <a:p>
                      <a:pPr algn="ctr"/>
                      <a:r>
                        <a:rPr lang="en-US" sz="1600" b="1">
                          <a:effectLst/>
                        </a:rPr>
                        <a:t>CITY</a:t>
                      </a:r>
                    </a:p>
                  </a:txBody>
                  <a:tcPr marL="79115" marR="79115" marT="39558" marB="39558" anchor="ctr">
                    <a:lnL>
                      <a:noFill/>
                    </a:lnL>
                    <a:lnR>
                      <a:noFill/>
                    </a:lnR>
                    <a:lnT>
                      <a:noFill/>
                    </a:lnT>
                    <a:lnB>
                      <a:noFill/>
                    </a:lnB>
                    <a:noFill/>
                  </a:tcPr>
                </a:tc>
                <a:tc>
                  <a:txBody>
                    <a:bodyPr/>
                    <a:lstStyle/>
                    <a:p>
                      <a:pPr algn="ctr"/>
                      <a:r>
                        <a:rPr lang="en-US" sz="1600" b="1">
                          <a:effectLst/>
                        </a:rPr>
                        <a:t>EXPERIENCE</a:t>
                      </a:r>
                    </a:p>
                  </a:txBody>
                  <a:tcPr marL="79115" marR="79115" marT="39558" marB="39558" anchor="ctr">
                    <a:lnL>
                      <a:noFill/>
                    </a:lnL>
                    <a:lnR>
                      <a:noFill/>
                    </a:lnR>
                    <a:lnT>
                      <a:noFill/>
                    </a:lnT>
                    <a:lnB>
                      <a:noFill/>
                    </a:lnB>
                    <a:noFill/>
                  </a:tcPr>
                </a:tc>
                <a:tc>
                  <a:txBody>
                    <a:bodyPr/>
                    <a:lstStyle/>
                    <a:p>
                      <a:pPr algn="ctr"/>
                      <a:r>
                        <a:rPr lang="en-US" sz="1600" b="1">
                          <a:effectLst/>
                        </a:rPr>
                        <a:t>D_NO</a:t>
                      </a:r>
                    </a:p>
                  </a:txBody>
                  <a:tcPr marL="79115" marR="79115" marT="39558" marB="39558" anchor="ctr">
                    <a:lnL>
                      <a:noFill/>
                    </a:lnL>
                    <a:lnR>
                      <a:noFill/>
                    </a:lnR>
                    <a:lnT>
                      <a:noFill/>
                    </a:lnT>
                    <a:lnB>
                      <a:noFill/>
                    </a:lnB>
                    <a:noFill/>
                  </a:tcPr>
                </a:tc>
                <a:tc>
                  <a:txBody>
                    <a:bodyPr/>
                    <a:lstStyle/>
                    <a:p>
                      <a:pPr algn="ctr"/>
                      <a:r>
                        <a:rPr lang="en-US" sz="1600" b="1">
                          <a:effectLst/>
                        </a:rPr>
                        <a:t>D_NAME</a:t>
                      </a:r>
                    </a:p>
                  </a:txBody>
                  <a:tcPr marL="79115" marR="79115" marT="39558" marB="39558" anchor="ctr">
                    <a:lnL>
                      <a:noFill/>
                    </a:lnL>
                    <a:lnR>
                      <a:noFill/>
                    </a:lnR>
                    <a:lnT>
                      <a:noFill/>
                    </a:lnT>
                    <a:lnB>
                      <a:noFill/>
                    </a:lnB>
                    <a:noFill/>
                  </a:tcPr>
                </a:tc>
                <a:tc>
                  <a:txBody>
                    <a:bodyPr/>
                    <a:lstStyle/>
                    <a:p>
                      <a:pPr algn="ctr"/>
                      <a:r>
                        <a:rPr lang="en-US" sz="1600" b="1">
                          <a:effectLst/>
                        </a:rPr>
                        <a:t>E_NO</a:t>
                      </a:r>
                    </a:p>
                  </a:txBody>
                  <a:tcPr marL="79115" marR="79115" marT="39558" marB="39558" anchor="ctr">
                    <a:lnL>
                      <a:noFill/>
                    </a:lnL>
                    <a:lnR>
                      <a:noFill/>
                    </a:lnR>
                    <a:lnT>
                      <a:noFill/>
                    </a:lnT>
                    <a:lnB>
                      <a:noFill/>
                    </a:lnB>
                    <a:noFill/>
                  </a:tcPr>
                </a:tc>
                <a:tc>
                  <a:txBody>
                    <a:bodyPr/>
                    <a:lstStyle/>
                    <a:p>
                      <a:pPr algn="ctr"/>
                      <a:r>
                        <a:rPr lang="en-US" sz="1600" b="1" dirty="0">
                          <a:effectLst/>
                        </a:rPr>
                        <a:t>MIN_EXPERIENCE</a:t>
                      </a:r>
                    </a:p>
                  </a:txBody>
                  <a:tcPr marL="79115" marR="79115" marT="39558" marB="39558" anchor="ctr">
                    <a:lnL>
                      <a:noFill/>
                    </a:lnL>
                    <a:lnR>
                      <a:noFill/>
                    </a:lnR>
                    <a:lnT>
                      <a:noFill/>
                    </a:lnT>
                    <a:lnB>
                      <a:noFill/>
                    </a:lnB>
                    <a:noFill/>
                  </a:tcPr>
                </a:tc>
                <a:extLst>
                  <a:ext uri="{0D108BD9-81ED-4DB2-BD59-A6C34878D82A}">
                    <a16:rowId xmlns:a16="http://schemas.microsoft.com/office/drawing/2014/main" val="386317172"/>
                  </a:ext>
                </a:extLst>
              </a:tr>
              <a:tr h="286181">
                <a:tc>
                  <a:txBody>
                    <a:bodyPr/>
                    <a:lstStyle/>
                    <a:p>
                      <a:pPr algn="ctr"/>
                      <a:r>
                        <a:rPr lang="en-US" sz="1800" dirty="0">
                          <a:effectLst/>
                        </a:rPr>
                        <a:t>E-1</a:t>
                      </a:r>
                    </a:p>
                  </a:txBody>
                  <a:tcPr marL="79115" marR="79115" marT="39558" marB="39558" anchor="ctr">
                    <a:lnL>
                      <a:noFill/>
                    </a:lnL>
                    <a:lnR>
                      <a:noFill/>
                    </a:lnR>
                    <a:lnT>
                      <a:noFill/>
                    </a:lnT>
                    <a:lnB>
                      <a:noFill/>
                    </a:lnB>
                    <a:noFill/>
                  </a:tcPr>
                </a:tc>
                <a:tc>
                  <a:txBody>
                    <a:bodyPr/>
                    <a:lstStyle/>
                    <a:p>
                      <a:pPr algn="ctr"/>
                      <a:r>
                        <a:rPr lang="en-US" sz="1800">
                          <a:effectLst/>
                        </a:rPr>
                        <a:t>Ram</a:t>
                      </a:r>
                    </a:p>
                  </a:txBody>
                  <a:tcPr marL="79115" marR="79115" marT="39558" marB="39558" anchor="ctr">
                    <a:lnL>
                      <a:noFill/>
                    </a:lnL>
                    <a:lnR>
                      <a:noFill/>
                    </a:lnR>
                    <a:lnT>
                      <a:noFill/>
                    </a:lnT>
                    <a:lnB>
                      <a:noFill/>
                    </a:lnB>
                    <a:noFill/>
                  </a:tcPr>
                </a:tc>
                <a:tc>
                  <a:txBody>
                    <a:bodyPr/>
                    <a:lstStyle/>
                    <a:p>
                      <a:pPr algn="ctr"/>
                      <a:r>
                        <a:rPr lang="en-US" sz="1800">
                          <a:effectLst/>
                        </a:rPr>
                        <a:t>Delhi</a:t>
                      </a:r>
                    </a:p>
                  </a:txBody>
                  <a:tcPr marL="79115" marR="79115" marT="39558" marB="39558" anchor="ctr">
                    <a:lnL>
                      <a:noFill/>
                    </a:lnL>
                    <a:lnR>
                      <a:noFill/>
                    </a:lnR>
                    <a:lnT>
                      <a:noFill/>
                    </a:lnT>
                    <a:lnB>
                      <a:noFill/>
                    </a:lnB>
                    <a:noFill/>
                  </a:tcPr>
                </a:tc>
                <a:tc>
                  <a:txBody>
                    <a:bodyPr/>
                    <a:lstStyle/>
                    <a:p>
                      <a:pPr algn="ctr"/>
                      <a:r>
                        <a:rPr lang="en-US" sz="1800">
                          <a:effectLst/>
                        </a:rPr>
                        <a:t>04</a:t>
                      </a:r>
                    </a:p>
                  </a:txBody>
                  <a:tcPr marL="79115" marR="79115" marT="39558" marB="39558" anchor="ctr">
                    <a:lnL>
                      <a:noFill/>
                    </a:lnL>
                    <a:lnR>
                      <a:noFill/>
                    </a:lnR>
                    <a:lnT>
                      <a:noFill/>
                    </a:lnT>
                    <a:lnB>
                      <a:noFill/>
                    </a:lnB>
                    <a:noFill/>
                  </a:tcPr>
                </a:tc>
                <a:tc>
                  <a:txBody>
                    <a:bodyPr/>
                    <a:lstStyle/>
                    <a:p>
                      <a:pPr algn="ctr"/>
                      <a:r>
                        <a:rPr lang="en-US" sz="1800">
                          <a:effectLst/>
                        </a:rPr>
                        <a:t>D-1</a:t>
                      </a:r>
                    </a:p>
                  </a:txBody>
                  <a:tcPr marL="79115" marR="79115" marT="39558" marB="39558" anchor="ctr">
                    <a:lnL>
                      <a:noFill/>
                    </a:lnL>
                    <a:lnR>
                      <a:noFill/>
                    </a:lnR>
                    <a:lnT>
                      <a:noFill/>
                    </a:lnT>
                    <a:lnB>
                      <a:noFill/>
                    </a:lnB>
                    <a:noFill/>
                  </a:tcPr>
                </a:tc>
                <a:tc>
                  <a:txBody>
                    <a:bodyPr/>
                    <a:lstStyle/>
                    <a:p>
                      <a:pPr algn="ctr"/>
                      <a:r>
                        <a:rPr lang="en-US" sz="1800">
                          <a:effectLst/>
                        </a:rPr>
                        <a:t>HR</a:t>
                      </a:r>
                    </a:p>
                  </a:txBody>
                  <a:tcPr marL="79115" marR="79115" marT="39558" marB="39558" anchor="ctr">
                    <a:lnL>
                      <a:noFill/>
                    </a:lnL>
                    <a:lnR>
                      <a:noFill/>
                    </a:lnR>
                    <a:lnT>
                      <a:noFill/>
                    </a:lnT>
                    <a:lnB>
                      <a:noFill/>
                    </a:lnB>
                    <a:noFill/>
                  </a:tcPr>
                </a:tc>
                <a:tc>
                  <a:txBody>
                    <a:bodyPr/>
                    <a:lstStyle/>
                    <a:p>
                      <a:pPr algn="ctr"/>
                      <a:r>
                        <a:rPr lang="en-US" sz="1800">
                          <a:effectLst/>
                        </a:rPr>
                        <a:t>E-1</a:t>
                      </a:r>
                    </a:p>
                  </a:txBody>
                  <a:tcPr marL="79115" marR="79115" marT="39558" marB="39558" anchor="ctr">
                    <a:lnL>
                      <a:noFill/>
                    </a:lnL>
                    <a:lnR>
                      <a:noFill/>
                    </a:lnR>
                    <a:lnT>
                      <a:noFill/>
                    </a:lnT>
                    <a:lnB>
                      <a:noFill/>
                    </a:lnB>
                    <a:noFill/>
                  </a:tcPr>
                </a:tc>
                <a:tc>
                  <a:txBody>
                    <a:bodyPr/>
                    <a:lstStyle/>
                    <a:p>
                      <a:pPr algn="ctr"/>
                      <a:r>
                        <a:rPr lang="en-US" sz="1800">
                          <a:effectLst/>
                        </a:rPr>
                        <a:t>03</a:t>
                      </a:r>
                    </a:p>
                  </a:txBody>
                  <a:tcPr marL="79115" marR="79115" marT="39558" marB="39558" anchor="ctr">
                    <a:lnL>
                      <a:noFill/>
                    </a:lnL>
                    <a:lnR>
                      <a:noFill/>
                    </a:lnR>
                    <a:lnT>
                      <a:noFill/>
                    </a:lnT>
                    <a:lnB>
                      <a:noFill/>
                    </a:lnB>
                    <a:noFill/>
                  </a:tcPr>
                </a:tc>
                <a:extLst>
                  <a:ext uri="{0D108BD9-81ED-4DB2-BD59-A6C34878D82A}">
                    <a16:rowId xmlns:a16="http://schemas.microsoft.com/office/drawing/2014/main" val="390028131"/>
                  </a:ext>
                </a:extLst>
              </a:tr>
              <a:tr h="286181">
                <a:tc>
                  <a:txBody>
                    <a:bodyPr/>
                    <a:lstStyle/>
                    <a:p>
                      <a:pPr algn="ctr"/>
                      <a:r>
                        <a:rPr lang="en-US" sz="1800">
                          <a:effectLst/>
                        </a:rPr>
                        <a:t>E-1</a:t>
                      </a:r>
                    </a:p>
                  </a:txBody>
                  <a:tcPr marL="79115" marR="79115" marT="39558" marB="39558" anchor="ctr">
                    <a:lnL>
                      <a:noFill/>
                    </a:lnL>
                    <a:lnR>
                      <a:noFill/>
                    </a:lnR>
                    <a:lnT>
                      <a:noFill/>
                    </a:lnT>
                    <a:lnB>
                      <a:noFill/>
                    </a:lnB>
                    <a:noFill/>
                  </a:tcPr>
                </a:tc>
                <a:tc>
                  <a:txBody>
                    <a:bodyPr/>
                    <a:lstStyle/>
                    <a:p>
                      <a:pPr algn="ctr"/>
                      <a:r>
                        <a:rPr lang="en-US" sz="1800">
                          <a:effectLst/>
                        </a:rPr>
                        <a:t>Ram</a:t>
                      </a:r>
                    </a:p>
                  </a:txBody>
                  <a:tcPr marL="79115" marR="79115" marT="39558" marB="39558" anchor="ctr">
                    <a:lnL>
                      <a:noFill/>
                    </a:lnL>
                    <a:lnR>
                      <a:noFill/>
                    </a:lnR>
                    <a:lnT>
                      <a:noFill/>
                    </a:lnT>
                    <a:lnB>
                      <a:noFill/>
                    </a:lnB>
                    <a:noFill/>
                  </a:tcPr>
                </a:tc>
                <a:tc>
                  <a:txBody>
                    <a:bodyPr/>
                    <a:lstStyle/>
                    <a:p>
                      <a:pPr algn="ctr"/>
                      <a:r>
                        <a:rPr lang="en-US" sz="1800">
                          <a:effectLst/>
                        </a:rPr>
                        <a:t>Delhi</a:t>
                      </a:r>
                    </a:p>
                  </a:txBody>
                  <a:tcPr marL="79115" marR="79115" marT="39558" marB="39558" anchor="ctr">
                    <a:lnL>
                      <a:noFill/>
                    </a:lnL>
                    <a:lnR>
                      <a:noFill/>
                    </a:lnR>
                    <a:lnT>
                      <a:noFill/>
                    </a:lnT>
                    <a:lnB>
                      <a:noFill/>
                    </a:lnB>
                    <a:noFill/>
                  </a:tcPr>
                </a:tc>
                <a:tc>
                  <a:txBody>
                    <a:bodyPr/>
                    <a:lstStyle/>
                    <a:p>
                      <a:pPr algn="ctr"/>
                      <a:r>
                        <a:rPr lang="en-US" sz="1800">
                          <a:effectLst/>
                        </a:rPr>
                        <a:t>04</a:t>
                      </a:r>
                    </a:p>
                  </a:txBody>
                  <a:tcPr marL="79115" marR="79115" marT="39558" marB="39558" anchor="ctr">
                    <a:lnL>
                      <a:noFill/>
                    </a:lnL>
                    <a:lnR>
                      <a:noFill/>
                    </a:lnR>
                    <a:lnT>
                      <a:noFill/>
                    </a:lnT>
                    <a:lnB>
                      <a:noFill/>
                    </a:lnB>
                    <a:noFill/>
                  </a:tcPr>
                </a:tc>
                <a:tc>
                  <a:txBody>
                    <a:bodyPr/>
                    <a:lstStyle/>
                    <a:p>
                      <a:pPr algn="ctr"/>
                      <a:r>
                        <a:rPr lang="en-US" sz="1800">
                          <a:effectLst/>
                        </a:rPr>
                        <a:t>D-2</a:t>
                      </a:r>
                    </a:p>
                  </a:txBody>
                  <a:tcPr marL="79115" marR="79115" marT="39558" marB="39558" anchor="ctr">
                    <a:lnL>
                      <a:noFill/>
                    </a:lnL>
                    <a:lnR>
                      <a:noFill/>
                    </a:lnR>
                    <a:lnT>
                      <a:noFill/>
                    </a:lnT>
                    <a:lnB>
                      <a:noFill/>
                    </a:lnB>
                    <a:noFill/>
                  </a:tcPr>
                </a:tc>
                <a:tc>
                  <a:txBody>
                    <a:bodyPr/>
                    <a:lstStyle/>
                    <a:p>
                      <a:pPr algn="ctr"/>
                      <a:r>
                        <a:rPr lang="en-US" sz="1800">
                          <a:effectLst/>
                        </a:rPr>
                        <a:t>IT</a:t>
                      </a:r>
                    </a:p>
                  </a:txBody>
                  <a:tcPr marL="79115" marR="79115" marT="39558" marB="39558" anchor="ctr">
                    <a:lnL>
                      <a:noFill/>
                    </a:lnL>
                    <a:lnR>
                      <a:noFill/>
                    </a:lnR>
                    <a:lnT>
                      <a:noFill/>
                    </a:lnT>
                    <a:lnB>
                      <a:noFill/>
                    </a:lnB>
                    <a:noFill/>
                  </a:tcPr>
                </a:tc>
                <a:tc>
                  <a:txBody>
                    <a:bodyPr/>
                    <a:lstStyle/>
                    <a:p>
                      <a:pPr algn="ctr"/>
                      <a:r>
                        <a:rPr lang="en-US" sz="1800">
                          <a:effectLst/>
                        </a:rPr>
                        <a:t>E-2</a:t>
                      </a:r>
                    </a:p>
                  </a:txBody>
                  <a:tcPr marL="79115" marR="79115" marT="39558" marB="39558" anchor="ctr">
                    <a:lnL>
                      <a:noFill/>
                    </a:lnL>
                    <a:lnR>
                      <a:noFill/>
                    </a:lnR>
                    <a:lnT>
                      <a:noFill/>
                    </a:lnT>
                    <a:lnB>
                      <a:noFill/>
                    </a:lnB>
                    <a:noFill/>
                  </a:tcPr>
                </a:tc>
                <a:tc>
                  <a:txBody>
                    <a:bodyPr/>
                    <a:lstStyle/>
                    <a:p>
                      <a:pPr algn="ctr"/>
                      <a:r>
                        <a:rPr lang="en-US" sz="1800">
                          <a:effectLst/>
                        </a:rPr>
                        <a:t>05</a:t>
                      </a:r>
                    </a:p>
                  </a:txBody>
                  <a:tcPr marL="79115" marR="79115" marT="39558" marB="39558" anchor="ctr">
                    <a:lnL>
                      <a:noFill/>
                    </a:lnL>
                    <a:lnR>
                      <a:noFill/>
                    </a:lnR>
                    <a:lnT>
                      <a:noFill/>
                    </a:lnT>
                    <a:lnB>
                      <a:noFill/>
                    </a:lnB>
                    <a:noFill/>
                  </a:tcPr>
                </a:tc>
                <a:extLst>
                  <a:ext uri="{0D108BD9-81ED-4DB2-BD59-A6C34878D82A}">
                    <a16:rowId xmlns:a16="http://schemas.microsoft.com/office/drawing/2014/main" val="1051393383"/>
                  </a:ext>
                </a:extLst>
              </a:tr>
              <a:tr h="286181">
                <a:tc>
                  <a:txBody>
                    <a:bodyPr/>
                    <a:lstStyle/>
                    <a:p>
                      <a:pPr algn="ctr"/>
                      <a:r>
                        <a:rPr lang="en-US" sz="1800">
                          <a:effectLst/>
                        </a:rPr>
                        <a:t>E-1</a:t>
                      </a:r>
                    </a:p>
                  </a:txBody>
                  <a:tcPr marL="79115" marR="79115" marT="39558" marB="39558" anchor="ctr">
                    <a:lnL>
                      <a:noFill/>
                    </a:lnL>
                    <a:lnR>
                      <a:noFill/>
                    </a:lnR>
                    <a:lnT>
                      <a:noFill/>
                    </a:lnT>
                    <a:lnB>
                      <a:noFill/>
                    </a:lnB>
                    <a:noFill/>
                  </a:tcPr>
                </a:tc>
                <a:tc>
                  <a:txBody>
                    <a:bodyPr/>
                    <a:lstStyle/>
                    <a:p>
                      <a:pPr algn="ctr"/>
                      <a:r>
                        <a:rPr lang="en-US" sz="1800">
                          <a:effectLst/>
                        </a:rPr>
                        <a:t>Ram</a:t>
                      </a:r>
                    </a:p>
                  </a:txBody>
                  <a:tcPr marL="79115" marR="79115" marT="39558" marB="39558" anchor="ctr">
                    <a:lnL>
                      <a:noFill/>
                    </a:lnL>
                    <a:lnR>
                      <a:noFill/>
                    </a:lnR>
                    <a:lnT>
                      <a:noFill/>
                    </a:lnT>
                    <a:lnB>
                      <a:noFill/>
                    </a:lnB>
                    <a:noFill/>
                  </a:tcPr>
                </a:tc>
                <a:tc>
                  <a:txBody>
                    <a:bodyPr/>
                    <a:lstStyle/>
                    <a:p>
                      <a:pPr algn="ctr"/>
                      <a:r>
                        <a:rPr lang="en-US" sz="1800" dirty="0">
                          <a:effectLst/>
                        </a:rPr>
                        <a:t>Delhi</a:t>
                      </a:r>
                    </a:p>
                  </a:txBody>
                  <a:tcPr marL="79115" marR="79115" marT="39558" marB="39558" anchor="ctr">
                    <a:lnL>
                      <a:noFill/>
                    </a:lnL>
                    <a:lnR>
                      <a:noFill/>
                    </a:lnR>
                    <a:lnT>
                      <a:noFill/>
                    </a:lnT>
                    <a:lnB>
                      <a:noFill/>
                    </a:lnB>
                    <a:noFill/>
                  </a:tcPr>
                </a:tc>
                <a:tc>
                  <a:txBody>
                    <a:bodyPr/>
                    <a:lstStyle/>
                    <a:p>
                      <a:pPr algn="ctr"/>
                      <a:r>
                        <a:rPr lang="en-US" sz="1800">
                          <a:effectLst/>
                        </a:rPr>
                        <a:t>04</a:t>
                      </a:r>
                    </a:p>
                  </a:txBody>
                  <a:tcPr marL="79115" marR="79115" marT="39558" marB="39558" anchor="ctr">
                    <a:lnL>
                      <a:noFill/>
                    </a:lnL>
                    <a:lnR>
                      <a:noFill/>
                    </a:lnR>
                    <a:lnT>
                      <a:noFill/>
                    </a:lnT>
                    <a:lnB>
                      <a:noFill/>
                    </a:lnB>
                    <a:noFill/>
                  </a:tcPr>
                </a:tc>
                <a:tc>
                  <a:txBody>
                    <a:bodyPr/>
                    <a:lstStyle/>
                    <a:p>
                      <a:pPr algn="ctr"/>
                      <a:r>
                        <a:rPr lang="en-US" sz="1800">
                          <a:effectLst/>
                        </a:rPr>
                        <a:t>D-3</a:t>
                      </a:r>
                    </a:p>
                  </a:txBody>
                  <a:tcPr marL="79115" marR="79115" marT="39558" marB="39558" anchor="ctr">
                    <a:lnL>
                      <a:noFill/>
                    </a:lnL>
                    <a:lnR>
                      <a:noFill/>
                    </a:lnR>
                    <a:lnT>
                      <a:noFill/>
                    </a:lnT>
                    <a:lnB>
                      <a:noFill/>
                    </a:lnB>
                    <a:noFill/>
                  </a:tcPr>
                </a:tc>
                <a:tc>
                  <a:txBody>
                    <a:bodyPr/>
                    <a:lstStyle/>
                    <a:p>
                      <a:pPr algn="ctr"/>
                      <a:r>
                        <a:rPr lang="en-US" sz="1800">
                          <a:effectLst/>
                        </a:rPr>
                        <a:t>Marketing</a:t>
                      </a:r>
                    </a:p>
                  </a:txBody>
                  <a:tcPr marL="79115" marR="79115" marT="39558" marB="39558" anchor="ctr">
                    <a:lnL>
                      <a:noFill/>
                    </a:lnL>
                    <a:lnR>
                      <a:noFill/>
                    </a:lnR>
                    <a:lnT>
                      <a:noFill/>
                    </a:lnT>
                    <a:lnB>
                      <a:noFill/>
                    </a:lnB>
                    <a:noFill/>
                  </a:tcPr>
                </a:tc>
                <a:tc>
                  <a:txBody>
                    <a:bodyPr/>
                    <a:lstStyle/>
                    <a:p>
                      <a:pPr algn="ctr"/>
                      <a:r>
                        <a:rPr lang="en-US" sz="1800">
                          <a:effectLst/>
                        </a:rPr>
                        <a:t>E-3</a:t>
                      </a:r>
                    </a:p>
                  </a:txBody>
                  <a:tcPr marL="79115" marR="79115" marT="39558" marB="39558" anchor="ctr">
                    <a:lnL>
                      <a:noFill/>
                    </a:lnL>
                    <a:lnR>
                      <a:noFill/>
                    </a:lnR>
                    <a:lnT>
                      <a:noFill/>
                    </a:lnT>
                    <a:lnB>
                      <a:noFill/>
                    </a:lnB>
                    <a:noFill/>
                  </a:tcPr>
                </a:tc>
                <a:tc>
                  <a:txBody>
                    <a:bodyPr/>
                    <a:lstStyle/>
                    <a:p>
                      <a:pPr algn="ctr"/>
                      <a:r>
                        <a:rPr lang="en-US" sz="1800">
                          <a:effectLst/>
                        </a:rPr>
                        <a:t>02</a:t>
                      </a:r>
                    </a:p>
                  </a:txBody>
                  <a:tcPr marL="79115" marR="79115" marT="39558" marB="39558" anchor="ctr">
                    <a:lnL>
                      <a:noFill/>
                    </a:lnL>
                    <a:lnR>
                      <a:noFill/>
                    </a:lnR>
                    <a:lnT>
                      <a:noFill/>
                    </a:lnT>
                    <a:lnB>
                      <a:noFill/>
                    </a:lnB>
                    <a:noFill/>
                  </a:tcPr>
                </a:tc>
                <a:extLst>
                  <a:ext uri="{0D108BD9-81ED-4DB2-BD59-A6C34878D82A}">
                    <a16:rowId xmlns:a16="http://schemas.microsoft.com/office/drawing/2014/main" val="1580618727"/>
                  </a:ext>
                </a:extLst>
              </a:tr>
              <a:tr h="286181">
                <a:tc>
                  <a:txBody>
                    <a:bodyPr/>
                    <a:lstStyle/>
                    <a:p>
                      <a:pPr algn="ctr"/>
                      <a:r>
                        <a:rPr lang="en-US" sz="1800">
                          <a:effectLst/>
                        </a:rPr>
                        <a:t>E-2</a:t>
                      </a:r>
                    </a:p>
                  </a:txBody>
                  <a:tcPr marL="79115" marR="79115" marT="39558" marB="39558" anchor="ctr">
                    <a:lnL>
                      <a:noFill/>
                    </a:lnL>
                    <a:lnR>
                      <a:noFill/>
                    </a:lnR>
                    <a:lnT>
                      <a:noFill/>
                    </a:lnT>
                    <a:lnB>
                      <a:noFill/>
                    </a:lnB>
                    <a:noFill/>
                  </a:tcPr>
                </a:tc>
                <a:tc>
                  <a:txBody>
                    <a:bodyPr/>
                    <a:lstStyle/>
                    <a:p>
                      <a:pPr algn="ctr"/>
                      <a:r>
                        <a:rPr lang="en-US" sz="1800">
                          <a:effectLst/>
                        </a:rPr>
                        <a:t>Varun</a:t>
                      </a:r>
                    </a:p>
                  </a:txBody>
                  <a:tcPr marL="79115" marR="79115" marT="39558" marB="39558" anchor="ctr">
                    <a:lnL>
                      <a:noFill/>
                    </a:lnL>
                    <a:lnR>
                      <a:noFill/>
                    </a:lnR>
                    <a:lnT>
                      <a:noFill/>
                    </a:lnT>
                    <a:lnB>
                      <a:noFill/>
                    </a:lnB>
                    <a:noFill/>
                  </a:tcPr>
                </a:tc>
                <a:tc>
                  <a:txBody>
                    <a:bodyPr/>
                    <a:lstStyle/>
                    <a:p>
                      <a:pPr algn="ctr"/>
                      <a:r>
                        <a:rPr lang="en-US" sz="1800">
                          <a:effectLst/>
                        </a:rPr>
                        <a:t>Chandigarh</a:t>
                      </a:r>
                    </a:p>
                  </a:txBody>
                  <a:tcPr marL="79115" marR="79115" marT="39558" marB="39558" anchor="ctr">
                    <a:lnL>
                      <a:noFill/>
                    </a:lnL>
                    <a:lnR>
                      <a:noFill/>
                    </a:lnR>
                    <a:lnT>
                      <a:noFill/>
                    </a:lnT>
                    <a:lnB>
                      <a:noFill/>
                    </a:lnB>
                    <a:noFill/>
                  </a:tcPr>
                </a:tc>
                <a:tc>
                  <a:txBody>
                    <a:bodyPr/>
                    <a:lstStyle/>
                    <a:p>
                      <a:pPr algn="ctr"/>
                      <a:r>
                        <a:rPr lang="en-US" sz="1800">
                          <a:effectLst/>
                        </a:rPr>
                        <a:t>09</a:t>
                      </a:r>
                    </a:p>
                  </a:txBody>
                  <a:tcPr marL="79115" marR="79115" marT="39558" marB="39558" anchor="ctr">
                    <a:lnL>
                      <a:noFill/>
                    </a:lnL>
                    <a:lnR>
                      <a:noFill/>
                    </a:lnR>
                    <a:lnT>
                      <a:noFill/>
                    </a:lnT>
                    <a:lnB>
                      <a:noFill/>
                    </a:lnB>
                    <a:noFill/>
                  </a:tcPr>
                </a:tc>
                <a:tc>
                  <a:txBody>
                    <a:bodyPr/>
                    <a:lstStyle/>
                    <a:p>
                      <a:pPr algn="ctr"/>
                      <a:r>
                        <a:rPr lang="en-US" sz="1800">
                          <a:effectLst/>
                        </a:rPr>
                        <a:t>D-1</a:t>
                      </a:r>
                    </a:p>
                  </a:txBody>
                  <a:tcPr marL="79115" marR="79115" marT="39558" marB="39558" anchor="ctr">
                    <a:lnL>
                      <a:noFill/>
                    </a:lnL>
                    <a:lnR>
                      <a:noFill/>
                    </a:lnR>
                    <a:lnT>
                      <a:noFill/>
                    </a:lnT>
                    <a:lnB>
                      <a:noFill/>
                    </a:lnB>
                    <a:noFill/>
                  </a:tcPr>
                </a:tc>
                <a:tc>
                  <a:txBody>
                    <a:bodyPr/>
                    <a:lstStyle/>
                    <a:p>
                      <a:pPr algn="ctr"/>
                      <a:r>
                        <a:rPr lang="en-US" sz="1800">
                          <a:effectLst/>
                        </a:rPr>
                        <a:t>HR</a:t>
                      </a:r>
                    </a:p>
                  </a:txBody>
                  <a:tcPr marL="79115" marR="79115" marT="39558" marB="39558" anchor="ctr">
                    <a:lnL>
                      <a:noFill/>
                    </a:lnL>
                    <a:lnR>
                      <a:noFill/>
                    </a:lnR>
                    <a:lnT>
                      <a:noFill/>
                    </a:lnT>
                    <a:lnB>
                      <a:noFill/>
                    </a:lnB>
                    <a:noFill/>
                  </a:tcPr>
                </a:tc>
                <a:tc>
                  <a:txBody>
                    <a:bodyPr/>
                    <a:lstStyle/>
                    <a:p>
                      <a:pPr algn="ctr"/>
                      <a:r>
                        <a:rPr lang="en-US" sz="1800">
                          <a:effectLst/>
                        </a:rPr>
                        <a:t>E-1</a:t>
                      </a:r>
                    </a:p>
                  </a:txBody>
                  <a:tcPr marL="79115" marR="79115" marT="39558" marB="39558" anchor="ctr">
                    <a:lnL>
                      <a:noFill/>
                    </a:lnL>
                    <a:lnR>
                      <a:noFill/>
                    </a:lnR>
                    <a:lnT>
                      <a:noFill/>
                    </a:lnT>
                    <a:lnB>
                      <a:noFill/>
                    </a:lnB>
                    <a:noFill/>
                  </a:tcPr>
                </a:tc>
                <a:tc>
                  <a:txBody>
                    <a:bodyPr/>
                    <a:lstStyle/>
                    <a:p>
                      <a:pPr algn="ctr"/>
                      <a:r>
                        <a:rPr lang="en-US" sz="1800">
                          <a:effectLst/>
                        </a:rPr>
                        <a:t>03</a:t>
                      </a:r>
                    </a:p>
                  </a:txBody>
                  <a:tcPr marL="79115" marR="79115" marT="39558" marB="39558" anchor="ctr">
                    <a:lnL>
                      <a:noFill/>
                    </a:lnL>
                    <a:lnR>
                      <a:noFill/>
                    </a:lnR>
                    <a:lnT>
                      <a:noFill/>
                    </a:lnT>
                    <a:lnB>
                      <a:noFill/>
                    </a:lnB>
                    <a:noFill/>
                  </a:tcPr>
                </a:tc>
                <a:extLst>
                  <a:ext uri="{0D108BD9-81ED-4DB2-BD59-A6C34878D82A}">
                    <a16:rowId xmlns:a16="http://schemas.microsoft.com/office/drawing/2014/main" val="1798241209"/>
                  </a:ext>
                </a:extLst>
              </a:tr>
              <a:tr h="286181">
                <a:tc>
                  <a:txBody>
                    <a:bodyPr/>
                    <a:lstStyle/>
                    <a:p>
                      <a:pPr algn="ctr"/>
                      <a:r>
                        <a:rPr lang="en-US" sz="1800">
                          <a:effectLst/>
                        </a:rPr>
                        <a:t>E-2</a:t>
                      </a:r>
                    </a:p>
                  </a:txBody>
                  <a:tcPr marL="79115" marR="79115" marT="39558" marB="39558" anchor="ctr">
                    <a:lnL>
                      <a:noFill/>
                    </a:lnL>
                    <a:lnR>
                      <a:noFill/>
                    </a:lnR>
                    <a:lnT>
                      <a:noFill/>
                    </a:lnT>
                    <a:lnB>
                      <a:noFill/>
                    </a:lnB>
                    <a:noFill/>
                  </a:tcPr>
                </a:tc>
                <a:tc>
                  <a:txBody>
                    <a:bodyPr/>
                    <a:lstStyle/>
                    <a:p>
                      <a:pPr algn="ctr"/>
                      <a:r>
                        <a:rPr lang="en-US" sz="1800">
                          <a:effectLst/>
                        </a:rPr>
                        <a:t>Varun</a:t>
                      </a:r>
                    </a:p>
                  </a:txBody>
                  <a:tcPr marL="79115" marR="79115" marT="39558" marB="39558" anchor="ctr">
                    <a:lnL>
                      <a:noFill/>
                    </a:lnL>
                    <a:lnR>
                      <a:noFill/>
                    </a:lnR>
                    <a:lnT>
                      <a:noFill/>
                    </a:lnT>
                    <a:lnB>
                      <a:noFill/>
                    </a:lnB>
                    <a:noFill/>
                  </a:tcPr>
                </a:tc>
                <a:tc>
                  <a:txBody>
                    <a:bodyPr/>
                    <a:lstStyle/>
                    <a:p>
                      <a:pPr algn="ctr"/>
                      <a:r>
                        <a:rPr lang="en-US" sz="1800">
                          <a:effectLst/>
                        </a:rPr>
                        <a:t>Chandigarh</a:t>
                      </a:r>
                    </a:p>
                  </a:txBody>
                  <a:tcPr marL="79115" marR="79115" marT="39558" marB="39558" anchor="ctr">
                    <a:lnL>
                      <a:noFill/>
                    </a:lnL>
                    <a:lnR>
                      <a:noFill/>
                    </a:lnR>
                    <a:lnT>
                      <a:noFill/>
                    </a:lnT>
                    <a:lnB>
                      <a:noFill/>
                    </a:lnB>
                    <a:noFill/>
                  </a:tcPr>
                </a:tc>
                <a:tc>
                  <a:txBody>
                    <a:bodyPr/>
                    <a:lstStyle/>
                    <a:p>
                      <a:pPr algn="ctr"/>
                      <a:r>
                        <a:rPr lang="en-US" sz="1800" dirty="0">
                          <a:effectLst/>
                        </a:rPr>
                        <a:t>09</a:t>
                      </a:r>
                    </a:p>
                  </a:txBody>
                  <a:tcPr marL="79115" marR="79115" marT="39558" marB="39558" anchor="ctr">
                    <a:lnL>
                      <a:noFill/>
                    </a:lnL>
                    <a:lnR>
                      <a:noFill/>
                    </a:lnR>
                    <a:lnT>
                      <a:noFill/>
                    </a:lnT>
                    <a:lnB>
                      <a:noFill/>
                    </a:lnB>
                    <a:noFill/>
                  </a:tcPr>
                </a:tc>
                <a:tc>
                  <a:txBody>
                    <a:bodyPr/>
                    <a:lstStyle/>
                    <a:p>
                      <a:pPr algn="ctr"/>
                      <a:r>
                        <a:rPr lang="en-US" sz="1800">
                          <a:effectLst/>
                        </a:rPr>
                        <a:t>D-2</a:t>
                      </a:r>
                    </a:p>
                  </a:txBody>
                  <a:tcPr marL="79115" marR="79115" marT="39558" marB="39558" anchor="ctr">
                    <a:lnL>
                      <a:noFill/>
                    </a:lnL>
                    <a:lnR>
                      <a:noFill/>
                    </a:lnR>
                    <a:lnT>
                      <a:noFill/>
                    </a:lnT>
                    <a:lnB>
                      <a:noFill/>
                    </a:lnB>
                    <a:noFill/>
                  </a:tcPr>
                </a:tc>
                <a:tc>
                  <a:txBody>
                    <a:bodyPr/>
                    <a:lstStyle/>
                    <a:p>
                      <a:pPr algn="ctr"/>
                      <a:r>
                        <a:rPr lang="en-US" sz="1800">
                          <a:effectLst/>
                        </a:rPr>
                        <a:t>IT</a:t>
                      </a:r>
                    </a:p>
                  </a:txBody>
                  <a:tcPr marL="79115" marR="79115" marT="39558" marB="39558" anchor="ctr">
                    <a:lnL>
                      <a:noFill/>
                    </a:lnL>
                    <a:lnR>
                      <a:noFill/>
                    </a:lnR>
                    <a:lnT>
                      <a:noFill/>
                    </a:lnT>
                    <a:lnB>
                      <a:noFill/>
                    </a:lnB>
                    <a:noFill/>
                  </a:tcPr>
                </a:tc>
                <a:tc>
                  <a:txBody>
                    <a:bodyPr/>
                    <a:lstStyle/>
                    <a:p>
                      <a:pPr algn="ctr"/>
                      <a:r>
                        <a:rPr lang="en-US" sz="1800">
                          <a:effectLst/>
                        </a:rPr>
                        <a:t>E-2</a:t>
                      </a:r>
                    </a:p>
                  </a:txBody>
                  <a:tcPr marL="79115" marR="79115" marT="39558" marB="39558" anchor="ctr">
                    <a:lnL>
                      <a:noFill/>
                    </a:lnL>
                    <a:lnR>
                      <a:noFill/>
                    </a:lnR>
                    <a:lnT>
                      <a:noFill/>
                    </a:lnT>
                    <a:lnB>
                      <a:noFill/>
                    </a:lnB>
                    <a:noFill/>
                  </a:tcPr>
                </a:tc>
                <a:tc>
                  <a:txBody>
                    <a:bodyPr/>
                    <a:lstStyle/>
                    <a:p>
                      <a:pPr algn="ctr"/>
                      <a:r>
                        <a:rPr lang="en-US" sz="1800">
                          <a:effectLst/>
                        </a:rPr>
                        <a:t>05</a:t>
                      </a:r>
                    </a:p>
                  </a:txBody>
                  <a:tcPr marL="79115" marR="79115" marT="39558" marB="39558" anchor="ctr">
                    <a:lnL>
                      <a:noFill/>
                    </a:lnL>
                    <a:lnR>
                      <a:noFill/>
                    </a:lnR>
                    <a:lnT>
                      <a:noFill/>
                    </a:lnT>
                    <a:lnB>
                      <a:noFill/>
                    </a:lnB>
                    <a:noFill/>
                  </a:tcPr>
                </a:tc>
                <a:extLst>
                  <a:ext uri="{0D108BD9-81ED-4DB2-BD59-A6C34878D82A}">
                    <a16:rowId xmlns:a16="http://schemas.microsoft.com/office/drawing/2014/main" val="255350856"/>
                  </a:ext>
                </a:extLst>
              </a:tr>
              <a:tr h="286181">
                <a:tc>
                  <a:txBody>
                    <a:bodyPr/>
                    <a:lstStyle/>
                    <a:p>
                      <a:pPr algn="ctr"/>
                      <a:r>
                        <a:rPr lang="en-US" sz="1800">
                          <a:effectLst/>
                        </a:rPr>
                        <a:t>E-2</a:t>
                      </a:r>
                    </a:p>
                  </a:txBody>
                  <a:tcPr marL="79115" marR="79115" marT="39558" marB="39558" anchor="ctr">
                    <a:lnL>
                      <a:noFill/>
                    </a:lnL>
                    <a:lnR>
                      <a:noFill/>
                    </a:lnR>
                    <a:lnT>
                      <a:noFill/>
                    </a:lnT>
                    <a:lnB>
                      <a:noFill/>
                    </a:lnB>
                    <a:noFill/>
                  </a:tcPr>
                </a:tc>
                <a:tc>
                  <a:txBody>
                    <a:bodyPr/>
                    <a:lstStyle/>
                    <a:p>
                      <a:pPr algn="ctr"/>
                      <a:r>
                        <a:rPr lang="en-US" sz="1800">
                          <a:effectLst/>
                        </a:rPr>
                        <a:t>Varun</a:t>
                      </a:r>
                    </a:p>
                  </a:txBody>
                  <a:tcPr marL="79115" marR="79115" marT="39558" marB="39558" anchor="ctr">
                    <a:lnL>
                      <a:noFill/>
                    </a:lnL>
                    <a:lnR>
                      <a:noFill/>
                    </a:lnR>
                    <a:lnT>
                      <a:noFill/>
                    </a:lnT>
                    <a:lnB>
                      <a:noFill/>
                    </a:lnB>
                    <a:noFill/>
                  </a:tcPr>
                </a:tc>
                <a:tc>
                  <a:txBody>
                    <a:bodyPr/>
                    <a:lstStyle/>
                    <a:p>
                      <a:pPr algn="ctr"/>
                      <a:r>
                        <a:rPr lang="en-US" sz="1800">
                          <a:effectLst/>
                        </a:rPr>
                        <a:t>Chandigarh</a:t>
                      </a:r>
                    </a:p>
                  </a:txBody>
                  <a:tcPr marL="79115" marR="79115" marT="39558" marB="39558" anchor="ctr">
                    <a:lnL>
                      <a:noFill/>
                    </a:lnL>
                    <a:lnR>
                      <a:noFill/>
                    </a:lnR>
                    <a:lnT>
                      <a:noFill/>
                    </a:lnT>
                    <a:lnB>
                      <a:noFill/>
                    </a:lnB>
                    <a:noFill/>
                  </a:tcPr>
                </a:tc>
                <a:tc>
                  <a:txBody>
                    <a:bodyPr/>
                    <a:lstStyle/>
                    <a:p>
                      <a:pPr algn="ctr"/>
                      <a:r>
                        <a:rPr lang="en-US" sz="1800">
                          <a:effectLst/>
                        </a:rPr>
                        <a:t>09</a:t>
                      </a:r>
                    </a:p>
                  </a:txBody>
                  <a:tcPr marL="79115" marR="79115" marT="39558" marB="39558" anchor="ctr">
                    <a:lnL>
                      <a:noFill/>
                    </a:lnL>
                    <a:lnR>
                      <a:noFill/>
                    </a:lnR>
                    <a:lnT>
                      <a:noFill/>
                    </a:lnT>
                    <a:lnB>
                      <a:noFill/>
                    </a:lnB>
                    <a:noFill/>
                  </a:tcPr>
                </a:tc>
                <a:tc>
                  <a:txBody>
                    <a:bodyPr/>
                    <a:lstStyle/>
                    <a:p>
                      <a:pPr algn="ctr"/>
                      <a:r>
                        <a:rPr lang="en-US" sz="1800" dirty="0">
                          <a:effectLst/>
                        </a:rPr>
                        <a:t>D-3</a:t>
                      </a:r>
                    </a:p>
                  </a:txBody>
                  <a:tcPr marL="79115" marR="79115" marT="39558" marB="39558" anchor="ctr">
                    <a:lnL>
                      <a:noFill/>
                    </a:lnL>
                    <a:lnR>
                      <a:noFill/>
                    </a:lnR>
                    <a:lnT>
                      <a:noFill/>
                    </a:lnT>
                    <a:lnB>
                      <a:noFill/>
                    </a:lnB>
                    <a:noFill/>
                  </a:tcPr>
                </a:tc>
                <a:tc>
                  <a:txBody>
                    <a:bodyPr/>
                    <a:lstStyle/>
                    <a:p>
                      <a:pPr algn="ctr"/>
                      <a:r>
                        <a:rPr lang="en-US" sz="1800">
                          <a:effectLst/>
                        </a:rPr>
                        <a:t>Marketing</a:t>
                      </a:r>
                    </a:p>
                  </a:txBody>
                  <a:tcPr marL="79115" marR="79115" marT="39558" marB="39558" anchor="ctr">
                    <a:lnL>
                      <a:noFill/>
                    </a:lnL>
                    <a:lnR>
                      <a:noFill/>
                    </a:lnR>
                    <a:lnT>
                      <a:noFill/>
                    </a:lnT>
                    <a:lnB>
                      <a:noFill/>
                    </a:lnB>
                    <a:noFill/>
                  </a:tcPr>
                </a:tc>
                <a:tc>
                  <a:txBody>
                    <a:bodyPr/>
                    <a:lstStyle/>
                    <a:p>
                      <a:pPr algn="ctr"/>
                      <a:r>
                        <a:rPr lang="en-US" sz="1800">
                          <a:effectLst/>
                        </a:rPr>
                        <a:t>E-3</a:t>
                      </a:r>
                    </a:p>
                  </a:txBody>
                  <a:tcPr marL="79115" marR="79115" marT="39558" marB="39558" anchor="ctr">
                    <a:lnL>
                      <a:noFill/>
                    </a:lnL>
                    <a:lnR>
                      <a:noFill/>
                    </a:lnR>
                    <a:lnT>
                      <a:noFill/>
                    </a:lnT>
                    <a:lnB>
                      <a:noFill/>
                    </a:lnB>
                    <a:noFill/>
                  </a:tcPr>
                </a:tc>
                <a:tc>
                  <a:txBody>
                    <a:bodyPr/>
                    <a:lstStyle/>
                    <a:p>
                      <a:pPr algn="ctr"/>
                      <a:r>
                        <a:rPr lang="en-US" sz="1800">
                          <a:effectLst/>
                        </a:rPr>
                        <a:t>02</a:t>
                      </a:r>
                    </a:p>
                  </a:txBody>
                  <a:tcPr marL="79115" marR="79115" marT="39558" marB="39558" anchor="ctr">
                    <a:lnL>
                      <a:noFill/>
                    </a:lnL>
                    <a:lnR>
                      <a:noFill/>
                    </a:lnR>
                    <a:lnT>
                      <a:noFill/>
                    </a:lnT>
                    <a:lnB>
                      <a:noFill/>
                    </a:lnB>
                    <a:noFill/>
                  </a:tcPr>
                </a:tc>
                <a:extLst>
                  <a:ext uri="{0D108BD9-81ED-4DB2-BD59-A6C34878D82A}">
                    <a16:rowId xmlns:a16="http://schemas.microsoft.com/office/drawing/2014/main" val="1856685079"/>
                  </a:ext>
                </a:extLst>
              </a:tr>
              <a:tr h="286181">
                <a:tc>
                  <a:txBody>
                    <a:bodyPr/>
                    <a:lstStyle/>
                    <a:p>
                      <a:pPr algn="ctr"/>
                      <a:r>
                        <a:rPr lang="en-US" sz="1800">
                          <a:effectLst/>
                        </a:rPr>
                        <a:t>E-3</a:t>
                      </a:r>
                    </a:p>
                  </a:txBody>
                  <a:tcPr marL="79115" marR="79115" marT="39558" marB="39558" anchor="ctr">
                    <a:lnL>
                      <a:noFill/>
                    </a:lnL>
                    <a:lnR>
                      <a:noFill/>
                    </a:lnR>
                    <a:lnT>
                      <a:noFill/>
                    </a:lnT>
                    <a:lnB>
                      <a:noFill/>
                    </a:lnB>
                    <a:noFill/>
                  </a:tcPr>
                </a:tc>
                <a:tc>
                  <a:txBody>
                    <a:bodyPr/>
                    <a:lstStyle/>
                    <a:p>
                      <a:pPr algn="ctr"/>
                      <a:r>
                        <a:rPr lang="en-US" sz="1800">
                          <a:effectLst/>
                        </a:rPr>
                        <a:t>Ravi</a:t>
                      </a:r>
                    </a:p>
                  </a:txBody>
                  <a:tcPr marL="79115" marR="79115" marT="39558" marB="39558" anchor="ctr">
                    <a:lnL>
                      <a:noFill/>
                    </a:lnL>
                    <a:lnR>
                      <a:noFill/>
                    </a:lnR>
                    <a:lnT>
                      <a:noFill/>
                    </a:lnT>
                    <a:lnB>
                      <a:noFill/>
                    </a:lnB>
                    <a:noFill/>
                  </a:tcPr>
                </a:tc>
                <a:tc>
                  <a:txBody>
                    <a:bodyPr/>
                    <a:lstStyle/>
                    <a:p>
                      <a:pPr algn="ctr"/>
                      <a:r>
                        <a:rPr lang="en-US" sz="1800">
                          <a:effectLst/>
                        </a:rPr>
                        <a:t>Noida</a:t>
                      </a:r>
                    </a:p>
                  </a:txBody>
                  <a:tcPr marL="79115" marR="79115" marT="39558" marB="39558" anchor="ctr">
                    <a:lnL>
                      <a:noFill/>
                    </a:lnL>
                    <a:lnR>
                      <a:noFill/>
                    </a:lnR>
                    <a:lnT>
                      <a:noFill/>
                    </a:lnT>
                    <a:lnB>
                      <a:noFill/>
                    </a:lnB>
                    <a:noFill/>
                  </a:tcPr>
                </a:tc>
                <a:tc>
                  <a:txBody>
                    <a:bodyPr/>
                    <a:lstStyle/>
                    <a:p>
                      <a:pPr algn="ctr"/>
                      <a:r>
                        <a:rPr lang="en-US" sz="1800">
                          <a:effectLst/>
                        </a:rPr>
                        <a:t>03</a:t>
                      </a:r>
                    </a:p>
                  </a:txBody>
                  <a:tcPr marL="79115" marR="79115" marT="39558" marB="39558" anchor="ctr">
                    <a:lnL>
                      <a:noFill/>
                    </a:lnL>
                    <a:lnR>
                      <a:noFill/>
                    </a:lnR>
                    <a:lnT>
                      <a:noFill/>
                    </a:lnT>
                    <a:lnB>
                      <a:noFill/>
                    </a:lnB>
                    <a:noFill/>
                  </a:tcPr>
                </a:tc>
                <a:tc>
                  <a:txBody>
                    <a:bodyPr/>
                    <a:lstStyle/>
                    <a:p>
                      <a:pPr algn="ctr"/>
                      <a:r>
                        <a:rPr lang="en-US" sz="1800">
                          <a:effectLst/>
                        </a:rPr>
                        <a:t>D-1</a:t>
                      </a:r>
                    </a:p>
                  </a:txBody>
                  <a:tcPr marL="79115" marR="79115" marT="39558" marB="39558" anchor="ctr">
                    <a:lnL>
                      <a:noFill/>
                    </a:lnL>
                    <a:lnR>
                      <a:noFill/>
                    </a:lnR>
                    <a:lnT>
                      <a:noFill/>
                    </a:lnT>
                    <a:lnB>
                      <a:noFill/>
                    </a:lnB>
                    <a:noFill/>
                  </a:tcPr>
                </a:tc>
                <a:tc>
                  <a:txBody>
                    <a:bodyPr/>
                    <a:lstStyle/>
                    <a:p>
                      <a:pPr algn="ctr"/>
                      <a:r>
                        <a:rPr lang="en-US" sz="1800" dirty="0">
                          <a:effectLst/>
                        </a:rPr>
                        <a:t>HR</a:t>
                      </a:r>
                    </a:p>
                  </a:txBody>
                  <a:tcPr marL="79115" marR="79115" marT="39558" marB="39558" anchor="ctr">
                    <a:lnL>
                      <a:noFill/>
                    </a:lnL>
                    <a:lnR>
                      <a:noFill/>
                    </a:lnR>
                    <a:lnT>
                      <a:noFill/>
                    </a:lnT>
                    <a:lnB>
                      <a:noFill/>
                    </a:lnB>
                    <a:noFill/>
                  </a:tcPr>
                </a:tc>
                <a:tc>
                  <a:txBody>
                    <a:bodyPr/>
                    <a:lstStyle/>
                    <a:p>
                      <a:pPr algn="ctr"/>
                      <a:r>
                        <a:rPr lang="en-US" sz="1800">
                          <a:effectLst/>
                        </a:rPr>
                        <a:t>E-1</a:t>
                      </a:r>
                    </a:p>
                  </a:txBody>
                  <a:tcPr marL="79115" marR="79115" marT="39558" marB="39558" anchor="ctr">
                    <a:lnL>
                      <a:noFill/>
                    </a:lnL>
                    <a:lnR>
                      <a:noFill/>
                    </a:lnR>
                    <a:lnT>
                      <a:noFill/>
                    </a:lnT>
                    <a:lnB>
                      <a:noFill/>
                    </a:lnB>
                    <a:noFill/>
                  </a:tcPr>
                </a:tc>
                <a:tc>
                  <a:txBody>
                    <a:bodyPr/>
                    <a:lstStyle/>
                    <a:p>
                      <a:pPr algn="ctr"/>
                      <a:r>
                        <a:rPr lang="en-US" sz="1800">
                          <a:effectLst/>
                        </a:rPr>
                        <a:t>03</a:t>
                      </a:r>
                    </a:p>
                  </a:txBody>
                  <a:tcPr marL="79115" marR="79115" marT="39558" marB="39558" anchor="ctr">
                    <a:lnL>
                      <a:noFill/>
                    </a:lnL>
                    <a:lnR>
                      <a:noFill/>
                    </a:lnR>
                    <a:lnT>
                      <a:noFill/>
                    </a:lnT>
                    <a:lnB>
                      <a:noFill/>
                    </a:lnB>
                    <a:noFill/>
                  </a:tcPr>
                </a:tc>
                <a:extLst>
                  <a:ext uri="{0D108BD9-81ED-4DB2-BD59-A6C34878D82A}">
                    <a16:rowId xmlns:a16="http://schemas.microsoft.com/office/drawing/2014/main" val="1655708491"/>
                  </a:ext>
                </a:extLst>
              </a:tr>
              <a:tr h="286181">
                <a:tc>
                  <a:txBody>
                    <a:bodyPr/>
                    <a:lstStyle/>
                    <a:p>
                      <a:pPr algn="ctr"/>
                      <a:r>
                        <a:rPr lang="en-US" sz="1800">
                          <a:effectLst/>
                        </a:rPr>
                        <a:t>E-3</a:t>
                      </a:r>
                    </a:p>
                  </a:txBody>
                  <a:tcPr marL="79115" marR="79115" marT="39558" marB="39558" anchor="ctr">
                    <a:lnL>
                      <a:noFill/>
                    </a:lnL>
                    <a:lnR>
                      <a:noFill/>
                    </a:lnR>
                    <a:lnT>
                      <a:noFill/>
                    </a:lnT>
                    <a:lnB>
                      <a:noFill/>
                    </a:lnB>
                    <a:noFill/>
                  </a:tcPr>
                </a:tc>
                <a:tc>
                  <a:txBody>
                    <a:bodyPr/>
                    <a:lstStyle/>
                    <a:p>
                      <a:pPr algn="ctr"/>
                      <a:r>
                        <a:rPr lang="en-US" sz="1800">
                          <a:effectLst/>
                        </a:rPr>
                        <a:t>Ravi</a:t>
                      </a:r>
                    </a:p>
                  </a:txBody>
                  <a:tcPr marL="79115" marR="79115" marT="39558" marB="39558" anchor="ctr">
                    <a:lnL>
                      <a:noFill/>
                    </a:lnL>
                    <a:lnR>
                      <a:noFill/>
                    </a:lnR>
                    <a:lnT>
                      <a:noFill/>
                    </a:lnT>
                    <a:lnB>
                      <a:noFill/>
                    </a:lnB>
                    <a:noFill/>
                  </a:tcPr>
                </a:tc>
                <a:tc>
                  <a:txBody>
                    <a:bodyPr/>
                    <a:lstStyle/>
                    <a:p>
                      <a:pPr algn="ctr"/>
                      <a:r>
                        <a:rPr lang="en-US" sz="1800">
                          <a:effectLst/>
                        </a:rPr>
                        <a:t>Noida</a:t>
                      </a:r>
                    </a:p>
                  </a:txBody>
                  <a:tcPr marL="79115" marR="79115" marT="39558" marB="39558" anchor="ctr">
                    <a:lnL>
                      <a:noFill/>
                    </a:lnL>
                    <a:lnR>
                      <a:noFill/>
                    </a:lnR>
                    <a:lnT>
                      <a:noFill/>
                    </a:lnT>
                    <a:lnB>
                      <a:noFill/>
                    </a:lnB>
                    <a:noFill/>
                  </a:tcPr>
                </a:tc>
                <a:tc>
                  <a:txBody>
                    <a:bodyPr/>
                    <a:lstStyle/>
                    <a:p>
                      <a:pPr algn="ctr"/>
                      <a:r>
                        <a:rPr lang="en-US" sz="1800">
                          <a:effectLst/>
                        </a:rPr>
                        <a:t>03</a:t>
                      </a:r>
                    </a:p>
                  </a:txBody>
                  <a:tcPr marL="79115" marR="79115" marT="39558" marB="39558" anchor="ctr">
                    <a:lnL>
                      <a:noFill/>
                    </a:lnL>
                    <a:lnR>
                      <a:noFill/>
                    </a:lnR>
                    <a:lnT>
                      <a:noFill/>
                    </a:lnT>
                    <a:lnB>
                      <a:noFill/>
                    </a:lnB>
                    <a:noFill/>
                  </a:tcPr>
                </a:tc>
                <a:tc>
                  <a:txBody>
                    <a:bodyPr/>
                    <a:lstStyle/>
                    <a:p>
                      <a:pPr algn="ctr"/>
                      <a:r>
                        <a:rPr lang="en-US" sz="1800">
                          <a:effectLst/>
                        </a:rPr>
                        <a:t>D-2</a:t>
                      </a:r>
                    </a:p>
                  </a:txBody>
                  <a:tcPr marL="79115" marR="79115" marT="39558" marB="39558" anchor="ctr">
                    <a:lnL>
                      <a:noFill/>
                    </a:lnL>
                    <a:lnR>
                      <a:noFill/>
                    </a:lnR>
                    <a:lnT>
                      <a:noFill/>
                    </a:lnT>
                    <a:lnB>
                      <a:noFill/>
                    </a:lnB>
                    <a:noFill/>
                  </a:tcPr>
                </a:tc>
                <a:tc>
                  <a:txBody>
                    <a:bodyPr/>
                    <a:lstStyle/>
                    <a:p>
                      <a:pPr algn="ctr"/>
                      <a:r>
                        <a:rPr lang="en-US" sz="1800" dirty="0">
                          <a:effectLst/>
                        </a:rPr>
                        <a:t>IT</a:t>
                      </a:r>
                    </a:p>
                  </a:txBody>
                  <a:tcPr marL="79115" marR="79115" marT="39558" marB="39558" anchor="ctr">
                    <a:lnL>
                      <a:noFill/>
                    </a:lnL>
                    <a:lnR>
                      <a:noFill/>
                    </a:lnR>
                    <a:lnT>
                      <a:noFill/>
                    </a:lnT>
                    <a:lnB>
                      <a:noFill/>
                    </a:lnB>
                    <a:noFill/>
                  </a:tcPr>
                </a:tc>
                <a:tc>
                  <a:txBody>
                    <a:bodyPr/>
                    <a:lstStyle/>
                    <a:p>
                      <a:pPr algn="ctr"/>
                      <a:r>
                        <a:rPr lang="en-US" sz="1800">
                          <a:effectLst/>
                        </a:rPr>
                        <a:t>E-2</a:t>
                      </a:r>
                    </a:p>
                  </a:txBody>
                  <a:tcPr marL="79115" marR="79115" marT="39558" marB="39558" anchor="ctr">
                    <a:lnL>
                      <a:noFill/>
                    </a:lnL>
                    <a:lnR>
                      <a:noFill/>
                    </a:lnR>
                    <a:lnT>
                      <a:noFill/>
                    </a:lnT>
                    <a:lnB>
                      <a:noFill/>
                    </a:lnB>
                    <a:noFill/>
                  </a:tcPr>
                </a:tc>
                <a:tc>
                  <a:txBody>
                    <a:bodyPr/>
                    <a:lstStyle/>
                    <a:p>
                      <a:pPr algn="ctr"/>
                      <a:r>
                        <a:rPr lang="en-US" sz="1800">
                          <a:effectLst/>
                        </a:rPr>
                        <a:t>05</a:t>
                      </a:r>
                    </a:p>
                  </a:txBody>
                  <a:tcPr marL="79115" marR="79115" marT="39558" marB="39558" anchor="ctr">
                    <a:lnL>
                      <a:noFill/>
                    </a:lnL>
                    <a:lnR>
                      <a:noFill/>
                    </a:lnR>
                    <a:lnT>
                      <a:noFill/>
                    </a:lnT>
                    <a:lnB>
                      <a:noFill/>
                    </a:lnB>
                    <a:noFill/>
                  </a:tcPr>
                </a:tc>
                <a:extLst>
                  <a:ext uri="{0D108BD9-81ED-4DB2-BD59-A6C34878D82A}">
                    <a16:rowId xmlns:a16="http://schemas.microsoft.com/office/drawing/2014/main" val="2867288601"/>
                  </a:ext>
                </a:extLst>
              </a:tr>
              <a:tr h="286181">
                <a:tc>
                  <a:txBody>
                    <a:bodyPr/>
                    <a:lstStyle/>
                    <a:p>
                      <a:pPr algn="ctr"/>
                      <a:r>
                        <a:rPr lang="en-US" sz="1800">
                          <a:effectLst/>
                        </a:rPr>
                        <a:t>E-3</a:t>
                      </a:r>
                    </a:p>
                  </a:txBody>
                  <a:tcPr marL="79115" marR="79115" marT="39558" marB="39558" anchor="ctr">
                    <a:lnL>
                      <a:noFill/>
                    </a:lnL>
                    <a:lnR>
                      <a:noFill/>
                    </a:lnR>
                    <a:lnT>
                      <a:noFill/>
                    </a:lnT>
                    <a:lnB>
                      <a:noFill/>
                    </a:lnB>
                    <a:noFill/>
                  </a:tcPr>
                </a:tc>
                <a:tc>
                  <a:txBody>
                    <a:bodyPr/>
                    <a:lstStyle/>
                    <a:p>
                      <a:pPr algn="ctr"/>
                      <a:r>
                        <a:rPr lang="en-US" sz="1800">
                          <a:effectLst/>
                        </a:rPr>
                        <a:t>Ravi</a:t>
                      </a:r>
                    </a:p>
                  </a:txBody>
                  <a:tcPr marL="79115" marR="79115" marT="39558" marB="39558" anchor="ctr">
                    <a:lnL>
                      <a:noFill/>
                    </a:lnL>
                    <a:lnR>
                      <a:noFill/>
                    </a:lnR>
                    <a:lnT>
                      <a:noFill/>
                    </a:lnT>
                    <a:lnB>
                      <a:noFill/>
                    </a:lnB>
                    <a:noFill/>
                  </a:tcPr>
                </a:tc>
                <a:tc>
                  <a:txBody>
                    <a:bodyPr/>
                    <a:lstStyle/>
                    <a:p>
                      <a:pPr algn="ctr"/>
                      <a:r>
                        <a:rPr lang="en-US" sz="1800">
                          <a:effectLst/>
                        </a:rPr>
                        <a:t>Noida</a:t>
                      </a:r>
                    </a:p>
                  </a:txBody>
                  <a:tcPr marL="79115" marR="79115" marT="39558" marB="39558" anchor="ctr">
                    <a:lnL>
                      <a:noFill/>
                    </a:lnL>
                    <a:lnR>
                      <a:noFill/>
                    </a:lnR>
                    <a:lnT>
                      <a:noFill/>
                    </a:lnT>
                    <a:lnB>
                      <a:noFill/>
                    </a:lnB>
                    <a:noFill/>
                  </a:tcPr>
                </a:tc>
                <a:tc>
                  <a:txBody>
                    <a:bodyPr/>
                    <a:lstStyle/>
                    <a:p>
                      <a:pPr algn="ctr"/>
                      <a:r>
                        <a:rPr lang="en-US" sz="1800">
                          <a:effectLst/>
                        </a:rPr>
                        <a:t>03</a:t>
                      </a:r>
                    </a:p>
                  </a:txBody>
                  <a:tcPr marL="79115" marR="79115" marT="39558" marB="39558" anchor="ctr">
                    <a:lnL>
                      <a:noFill/>
                    </a:lnL>
                    <a:lnR>
                      <a:noFill/>
                    </a:lnR>
                    <a:lnT>
                      <a:noFill/>
                    </a:lnT>
                    <a:lnB>
                      <a:noFill/>
                    </a:lnB>
                    <a:noFill/>
                  </a:tcPr>
                </a:tc>
                <a:tc>
                  <a:txBody>
                    <a:bodyPr/>
                    <a:lstStyle/>
                    <a:p>
                      <a:pPr algn="ctr"/>
                      <a:r>
                        <a:rPr lang="en-US" sz="1800">
                          <a:effectLst/>
                        </a:rPr>
                        <a:t>D-3</a:t>
                      </a:r>
                    </a:p>
                  </a:txBody>
                  <a:tcPr marL="79115" marR="79115" marT="39558" marB="39558" anchor="ctr">
                    <a:lnL>
                      <a:noFill/>
                    </a:lnL>
                    <a:lnR>
                      <a:noFill/>
                    </a:lnR>
                    <a:lnT>
                      <a:noFill/>
                    </a:lnT>
                    <a:lnB>
                      <a:noFill/>
                    </a:lnB>
                    <a:noFill/>
                  </a:tcPr>
                </a:tc>
                <a:tc>
                  <a:txBody>
                    <a:bodyPr/>
                    <a:lstStyle/>
                    <a:p>
                      <a:pPr algn="ctr"/>
                      <a:r>
                        <a:rPr lang="en-US" sz="1800">
                          <a:effectLst/>
                        </a:rPr>
                        <a:t>Marketing</a:t>
                      </a:r>
                    </a:p>
                  </a:txBody>
                  <a:tcPr marL="79115" marR="79115" marT="39558" marB="39558" anchor="ctr">
                    <a:lnL>
                      <a:noFill/>
                    </a:lnL>
                    <a:lnR>
                      <a:noFill/>
                    </a:lnR>
                    <a:lnT>
                      <a:noFill/>
                    </a:lnT>
                    <a:lnB>
                      <a:noFill/>
                    </a:lnB>
                    <a:noFill/>
                  </a:tcPr>
                </a:tc>
                <a:tc>
                  <a:txBody>
                    <a:bodyPr/>
                    <a:lstStyle/>
                    <a:p>
                      <a:pPr algn="ctr"/>
                      <a:r>
                        <a:rPr lang="en-US" sz="1800" dirty="0">
                          <a:effectLst/>
                        </a:rPr>
                        <a:t>E-3</a:t>
                      </a:r>
                    </a:p>
                  </a:txBody>
                  <a:tcPr marL="79115" marR="79115" marT="39558" marB="39558" anchor="ctr">
                    <a:lnL>
                      <a:noFill/>
                    </a:lnL>
                    <a:lnR>
                      <a:noFill/>
                    </a:lnR>
                    <a:lnT>
                      <a:noFill/>
                    </a:lnT>
                    <a:lnB>
                      <a:noFill/>
                    </a:lnB>
                    <a:noFill/>
                  </a:tcPr>
                </a:tc>
                <a:tc>
                  <a:txBody>
                    <a:bodyPr/>
                    <a:lstStyle/>
                    <a:p>
                      <a:pPr algn="ctr"/>
                      <a:r>
                        <a:rPr lang="en-US" sz="1800">
                          <a:effectLst/>
                        </a:rPr>
                        <a:t>02</a:t>
                      </a:r>
                    </a:p>
                  </a:txBody>
                  <a:tcPr marL="79115" marR="79115" marT="39558" marB="39558" anchor="ctr">
                    <a:lnL>
                      <a:noFill/>
                    </a:lnL>
                    <a:lnR>
                      <a:noFill/>
                    </a:lnR>
                    <a:lnT>
                      <a:noFill/>
                    </a:lnT>
                    <a:lnB>
                      <a:noFill/>
                    </a:lnB>
                    <a:noFill/>
                  </a:tcPr>
                </a:tc>
                <a:extLst>
                  <a:ext uri="{0D108BD9-81ED-4DB2-BD59-A6C34878D82A}">
                    <a16:rowId xmlns:a16="http://schemas.microsoft.com/office/drawing/2014/main" val="881347713"/>
                  </a:ext>
                </a:extLst>
              </a:tr>
              <a:tr h="286181">
                <a:tc>
                  <a:txBody>
                    <a:bodyPr/>
                    <a:lstStyle/>
                    <a:p>
                      <a:pPr algn="ctr"/>
                      <a:r>
                        <a:rPr lang="en-US" sz="1800">
                          <a:effectLst/>
                        </a:rPr>
                        <a:t>E-4</a:t>
                      </a:r>
                    </a:p>
                  </a:txBody>
                  <a:tcPr marL="79115" marR="79115" marT="39558" marB="39558" anchor="ctr">
                    <a:lnL>
                      <a:noFill/>
                    </a:lnL>
                    <a:lnR>
                      <a:noFill/>
                    </a:lnR>
                    <a:lnT>
                      <a:noFill/>
                    </a:lnT>
                    <a:lnB>
                      <a:noFill/>
                    </a:lnB>
                    <a:noFill/>
                  </a:tcPr>
                </a:tc>
                <a:tc>
                  <a:txBody>
                    <a:bodyPr/>
                    <a:lstStyle/>
                    <a:p>
                      <a:pPr algn="ctr"/>
                      <a:r>
                        <a:rPr lang="en-US" sz="1800">
                          <a:effectLst/>
                        </a:rPr>
                        <a:t>Amit</a:t>
                      </a:r>
                    </a:p>
                  </a:txBody>
                  <a:tcPr marL="79115" marR="79115" marT="39558" marB="39558" anchor="ctr">
                    <a:lnL>
                      <a:noFill/>
                    </a:lnL>
                    <a:lnR>
                      <a:noFill/>
                    </a:lnR>
                    <a:lnT>
                      <a:noFill/>
                    </a:lnT>
                    <a:lnB>
                      <a:noFill/>
                    </a:lnB>
                    <a:noFill/>
                  </a:tcPr>
                </a:tc>
                <a:tc>
                  <a:txBody>
                    <a:bodyPr/>
                    <a:lstStyle/>
                    <a:p>
                      <a:pPr algn="ctr"/>
                      <a:r>
                        <a:rPr lang="en-US" sz="1800">
                          <a:effectLst/>
                        </a:rPr>
                        <a:t>Bangalore</a:t>
                      </a:r>
                    </a:p>
                  </a:txBody>
                  <a:tcPr marL="79115" marR="79115" marT="39558" marB="39558" anchor="ctr">
                    <a:lnL>
                      <a:noFill/>
                    </a:lnL>
                    <a:lnR>
                      <a:noFill/>
                    </a:lnR>
                    <a:lnT>
                      <a:noFill/>
                    </a:lnT>
                    <a:lnB>
                      <a:noFill/>
                    </a:lnB>
                    <a:noFill/>
                  </a:tcPr>
                </a:tc>
                <a:tc>
                  <a:txBody>
                    <a:bodyPr/>
                    <a:lstStyle/>
                    <a:p>
                      <a:pPr algn="ctr"/>
                      <a:r>
                        <a:rPr lang="en-US" sz="1800">
                          <a:effectLst/>
                        </a:rPr>
                        <a:t>07</a:t>
                      </a:r>
                    </a:p>
                  </a:txBody>
                  <a:tcPr marL="79115" marR="79115" marT="39558" marB="39558" anchor="ctr">
                    <a:lnL>
                      <a:noFill/>
                    </a:lnL>
                    <a:lnR>
                      <a:noFill/>
                    </a:lnR>
                    <a:lnT>
                      <a:noFill/>
                    </a:lnT>
                    <a:lnB>
                      <a:noFill/>
                    </a:lnB>
                    <a:noFill/>
                  </a:tcPr>
                </a:tc>
                <a:tc>
                  <a:txBody>
                    <a:bodyPr/>
                    <a:lstStyle/>
                    <a:p>
                      <a:pPr algn="ctr"/>
                      <a:r>
                        <a:rPr lang="en-US" sz="1800">
                          <a:effectLst/>
                        </a:rPr>
                        <a:t>D-1</a:t>
                      </a:r>
                    </a:p>
                  </a:txBody>
                  <a:tcPr marL="79115" marR="79115" marT="39558" marB="39558" anchor="ctr">
                    <a:lnL>
                      <a:noFill/>
                    </a:lnL>
                    <a:lnR>
                      <a:noFill/>
                    </a:lnR>
                    <a:lnT>
                      <a:noFill/>
                    </a:lnT>
                    <a:lnB>
                      <a:noFill/>
                    </a:lnB>
                    <a:noFill/>
                  </a:tcPr>
                </a:tc>
                <a:tc>
                  <a:txBody>
                    <a:bodyPr/>
                    <a:lstStyle/>
                    <a:p>
                      <a:pPr algn="ctr"/>
                      <a:r>
                        <a:rPr lang="en-US" sz="1800">
                          <a:effectLst/>
                        </a:rPr>
                        <a:t>HR</a:t>
                      </a:r>
                    </a:p>
                  </a:txBody>
                  <a:tcPr marL="79115" marR="79115" marT="39558" marB="39558" anchor="ctr">
                    <a:lnL>
                      <a:noFill/>
                    </a:lnL>
                    <a:lnR>
                      <a:noFill/>
                    </a:lnR>
                    <a:lnT>
                      <a:noFill/>
                    </a:lnT>
                    <a:lnB>
                      <a:noFill/>
                    </a:lnB>
                    <a:noFill/>
                  </a:tcPr>
                </a:tc>
                <a:tc>
                  <a:txBody>
                    <a:bodyPr/>
                    <a:lstStyle/>
                    <a:p>
                      <a:pPr algn="ctr"/>
                      <a:r>
                        <a:rPr lang="en-US" sz="1800" dirty="0">
                          <a:effectLst/>
                        </a:rPr>
                        <a:t>E-1</a:t>
                      </a:r>
                    </a:p>
                  </a:txBody>
                  <a:tcPr marL="79115" marR="79115" marT="39558" marB="39558" anchor="ctr">
                    <a:lnL>
                      <a:noFill/>
                    </a:lnL>
                    <a:lnR>
                      <a:noFill/>
                    </a:lnR>
                    <a:lnT>
                      <a:noFill/>
                    </a:lnT>
                    <a:lnB>
                      <a:noFill/>
                    </a:lnB>
                    <a:noFill/>
                  </a:tcPr>
                </a:tc>
                <a:tc>
                  <a:txBody>
                    <a:bodyPr/>
                    <a:lstStyle/>
                    <a:p>
                      <a:pPr algn="ctr"/>
                      <a:r>
                        <a:rPr lang="en-US" sz="1800">
                          <a:effectLst/>
                        </a:rPr>
                        <a:t>03</a:t>
                      </a:r>
                    </a:p>
                  </a:txBody>
                  <a:tcPr marL="79115" marR="79115" marT="39558" marB="39558" anchor="ctr">
                    <a:lnL>
                      <a:noFill/>
                    </a:lnL>
                    <a:lnR>
                      <a:noFill/>
                    </a:lnR>
                    <a:lnT>
                      <a:noFill/>
                    </a:lnT>
                    <a:lnB>
                      <a:noFill/>
                    </a:lnB>
                    <a:noFill/>
                  </a:tcPr>
                </a:tc>
                <a:extLst>
                  <a:ext uri="{0D108BD9-81ED-4DB2-BD59-A6C34878D82A}">
                    <a16:rowId xmlns:a16="http://schemas.microsoft.com/office/drawing/2014/main" val="2426501909"/>
                  </a:ext>
                </a:extLst>
              </a:tr>
              <a:tr h="286181">
                <a:tc>
                  <a:txBody>
                    <a:bodyPr/>
                    <a:lstStyle/>
                    <a:p>
                      <a:pPr algn="ctr"/>
                      <a:r>
                        <a:rPr lang="en-US" sz="1800">
                          <a:effectLst/>
                        </a:rPr>
                        <a:t>E-4</a:t>
                      </a:r>
                    </a:p>
                  </a:txBody>
                  <a:tcPr marL="79115" marR="79115" marT="39558" marB="39558" anchor="ctr">
                    <a:lnL>
                      <a:noFill/>
                    </a:lnL>
                    <a:lnR>
                      <a:noFill/>
                    </a:lnR>
                    <a:lnT>
                      <a:noFill/>
                    </a:lnT>
                    <a:lnB>
                      <a:noFill/>
                    </a:lnB>
                    <a:noFill/>
                  </a:tcPr>
                </a:tc>
                <a:tc>
                  <a:txBody>
                    <a:bodyPr/>
                    <a:lstStyle/>
                    <a:p>
                      <a:pPr algn="ctr"/>
                      <a:r>
                        <a:rPr lang="en-US" sz="1800">
                          <a:effectLst/>
                        </a:rPr>
                        <a:t>Amit</a:t>
                      </a:r>
                    </a:p>
                  </a:txBody>
                  <a:tcPr marL="79115" marR="79115" marT="39558" marB="39558" anchor="ctr">
                    <a:lnL>
                      <a:noFill/>
                    </a:lnL>
                    <a:lnR>
                      <a:noFill/>
                    </a:lnR>
                    <a:lnT>
                      <a:noFill/>
                    </a:lnT>
                    <a:lnB>
                      <a:noFill/>
                    </a:lnB>
                    <a:noFill/>
                  </a:tcPr>
                </a:tc>
                <a:tc>
                  <a:txBody>
                    <a:bodyPr/>
                    <a:lstStyle/>
                    <a:p>
                      <a:pPr algn="ctr"/>
                      <a:r>
                        <a:rPr lang="en-US" sz="1800">
                          <a:effectLst/>
                        </a:rPr>
                        <a:t>Bangalore</a:t>
                      </a:r>
                    </a:p>
                  </a:txBody>
                  <a:tcPr marL="79115" marR="79115" marT="39558" marB="39558" anchor="ctr">
                    <a:lnL>
                      <a:noFill/>
                    </a:lnL>
                    <a:lnR>
                      <a:noFill/>
                    </a:lnR>
                    <a:lnT>
                      <a:noFill/>
                    </a:lnT>
                    <a:lnB>
                      <a:noFill/>
                    </a:lnB>
                    <a:noFill/>
                  </a:tcPr>
                </a:tc>
                <a:tc>
                  <a:txBody>
                    <a:bodyPr/>
                    <a:lstStyle/>
                    <a:p>
                      <a:pPr algn="ctr"/>
                      <a:r>
                        <a:rPr lang="en-US" sz="1800">
                          <a:effectLst/>
                        </a:rPr>
                        <a:t>07</a:t>
                      </a:r>
                    </a:p>
                  </a:txBody>
                  <a:tcPr marL="79115" marR="79115" marT="39558" marB="39558" anchor="ctr">
                    <a:lnL>
                      <a:noFill/>
                    </a:lnL>
                    <a:lnR>
                      <a:noFill/>
                    </a:lnR>
                    <a:lnT>
                      <a:noFill/>
                    </a:lnT>
                    <a:lnB>
                      <a:noFill/>
                    </a:lnB>
                    <a:noFill/>
                  </a:tcPr>
                </a:tc>
                <a:tc>
                  <a:txBody>
                    <a:bodyPr/>
                    <a:lstStyle/>
                    <a:p>
                      <a:pPr algn="ctr"/>
                      <a:r>
                        <a:rPr lang="en-US" sz="1800">
                          <a:effectLst/>
                        </a:rPr>
                        <a:t>D-2</a:t>
                      </a:r>
                    </a:p>
                  </a:txBody>
                  <a:tcPr marL="79115" marR="79115" marT="39558" marB="39558" anchor="ctr">
                    <a:lnL>
                      <a:noFill/>
                    </a:lnL>
                    <a:lnR>
                      <a:noFill/>
                    </a:lnR>
                    <a:lnT>
                      <a:noFill/>
                    </a:lnT>
                    <a:lnB>
                      <a:noFill/>
                    </a:lnB>
                    <a:noFill/>
                  </a:tcPr>
                </a:tc>
                <a:tc>
                  <a:txBody>
                    <a:bodyPr/>
                    <a:lstStyle/>
                    <a:p>
                      <a:pPr algn="ctr"/>
                      <a:r>
                        <a:rPr lang="en-US" sz="1800">
                          <a:effectLst/>
                        </a:rPr>
                        <a:t>IT</a:t>
                      </a:r>
                    </a:p>
                  </a:txBody>
                  <a:tcPr marL="79115" marR="79115" marT="39558" marB="39558" anchor="ctr">
                    <a:lnL>
                      <a:noFill/>
                    </a:lnL>
                    <a:lnR>
                      <a:noFill/>
                    </a:lnR>
                    <a:lnT>
                      <a:noFill/>
                    </a:lnT>
                    <a:lnB>
                      <a:noFill/>
                    </a:lnB>
                    <a:noFill/>
                  </a:tcPr>
                </a:tc>
                <a:tc>
                  <a:txBody>
                    <a:bodyPr/>
                    <a:lstStyle/>
                    <a:p>
                      <a:pPr algn="ctr"/>
                      <a:r>
                        <a:rPr lang="en-US" sz="1800" dirty="0">
                          <a:effectLst/>
                        </a:rPr>
                        <a:t>E-2</a:t>
                      </a:r>
                    </a:p>
                  </a:txBody>
                  <a:tcPr marL="79115" marR="79115" marT="39558" marB="39558" anchor="ctr">
                    <a:lnL>
                      <a:noFill/>
                    </a:lnL>
                    <a:lnR>
                      <a:noFill/>
                    </a:lnR>
                    <a:lnT>
                      <a:noFill/>
                    </a:lnT>
                    <a:lnB>
                      <a:noFill/>
                    </a:lnB>
                    <a:noFill/>
                  </a:tcPr>
                </a:tc>
                <a:tc>
                  <a:txBody>
                    <a:bodyPr/>
                    <a:lstStyle/>
                    <a:p>
                      <a:pPr algn="ctr"/>
                      <a:r>
                        <a:rPr lang="en-US" sz="1800" dirty="0">
                          <a:effectLst/>
                        </a:rPr>
                        <a:t>05</a:t>
                      </a:r>
                    </a:p>
                  </a:txBody>
                  <a:tcPr marL="79115" marR="79115" marT="39558" marB="39558" anchor="ctr">
                    <a:lnL>
                      <a:noFill/>
                    </a:lnL>
                    <a:lnR>
                      <a:noFill/>
                    </a:lnR>
                    <a:lnT>
                      <a:noFill/>
                    </a:lnT>
                    <a:lnB>
                      <a:noFill/>
                    </a:lnB>
                    <a:noFill/>
                  </a:tcPr>
                </a:tc>
                <a:extLst>
                  <a:ext uri="{0D108BD9-81ED-4DB2-BD59-A6C34878D82A}">
                    <a16:rowId xmlns:a16="http://schemas.microsoft.com/office/drawing/2014/main" val="2567567637"/>
                  </a:ext>
                </a:extLst>
              </a:tr>
              <a:tr h="286181">
                <a:tc>
                  <a:txBody>
                    <a:bodyPr/>
                    <a:lstStyle/>
                    <a:p>
                      <a:pPr algn="ctr"/>
                      <a:r>
                        <a:rPr lang="en-US" sz="1800">
                          <a:effectLst/>
                        </a:rPr>
                        <a:t>E-4</a:t>
                      </a:r>
                    </a:p>
                  </a:txBody>
                  <a:tcPr marL="79115" marR="79115" marT="39558" marB="39558" anchor="ctr">
                    <a:lnL>
                      <a:noFill/>
                    </a:lnL>
                    <a:lnR>
                      <a:noFill/>
                    </a:lnR>
                    <a:lnT>
                      <a:noFill/>
                    </a:lnT>
                    <a:lnB>
                      <a:noFill/>
                    </a:lnB>
                    <a:noFill/>
                  </a:tcPr>
                </a:tc>
                <a:tc>
                  <a:txBody>
                    <a:bodyPr/>
                    <a:lstStyle/>
                    <a:p>
                      <a:pPr algn="ctr"/>
                      <a:r>
                        <a:rPr lang="en-US" sz="1800">
                          <a:effectLst/>
                        </a:rPr>
                        <a:t>Amit</a:t>
                      </a:r>
                    </a:p>
                  </a:txBody>
                  <a:tcPr marL="79115" marR="79115" marT="39558" marB="39558" anchor="ctr">
                    <a:lnL>
                      <a:noFill/>
                    </a:lnL>
                    <a:lnR>
                      <a:noFill/>
                    </a:lnR>
                    <a:lnT>
                      <a:noFill/>
                    </a:lnT>
                    <a:lnB>
                      <a:noFill/>
                    </a:lnB>
                    <a:noFill/>
                  </a:tcPr>
                </a:tc>
                <a:tc>
                  <a:txBody>
                    <a:bodyPr/>
                    <a:lstStyle/>
                    <a:p>
                      <a:pPr algn="ctr"/>
                      <a:r>
                        <a:rPr lang="en-US" sz="1800">
                          <a:effectLst/>
                        </a:rPr>
                        <a:t>Bangalore</a:t>
                      </a:r>
                    </a:p>
                  </a:txBody>
                  <a:tcPr marL="79115" marR="79115" marT="39558" marB="39558" anchor="ctr">
                    <a:lnL>
                      <a:noFill/>
                    </a:lnL>
                    <a:lnR>
                      <a:noFill/>
                    </a:lnR>
                    <a:lnT>
                      <a:noFill/>
                    </a:lnT>
                    <a:lnB>
                      <a:noFill/>
                    </a:lnB>
                    <a:noFill/>
                  </a:tcPr>
                </a:tc>
                <a:tc>
                  <a:txBody>
                    <a:bodyPr/>
                    <a:lstStyle/>
                    <a:p>
                      <a:pPr algn="ctr"/>
                      <a:r>
                        <a:rPr lang="en-US" sz="1800">
                          <a:effectLst/>
                        </a:rPr>
                        <a:t>07</a:t>
                      </a:r>
                    </a:p>
                  </a:txBody>
                  <a:tcPr marL="79115" marR="79115" marT="39558" marB="39558" anchor="ctr">
                    <a:lnL>
                      <a:noFill/>
                    </a:lnL>
                    <a:lnR>
                      <a:noFill/>
                    </a:lnR>
                    <a:lnT>
                      <a:noFill/>
                    </a:lnT>
                    <a:lnB>
                      <a:noFill/>
                    </a:lnB>
                    <a:noFill/>
                  </a:tcPr>
                </a:tc>
                <a:tc>
                  <a:txBody>
                    <a:bodyPr/>
                    <a:lstStyle/>
                    <a:p>
                      <a:pPr algn="ctr"/>
                      <a:r>
                        <a:rPr lang="en-US" sz="1800">
                          <a:effectLst/>
                        </a:rPr>
                        <a:t>D-3</a:t>
                      </a:r>
                    </a:p>
                  </a:txBody>
                  <a:tcPr marL="79115" marR="79115" marT="39558" marB="39558" anchor="ctr">
                    <a:lnL>
                      <a:noFill/>
                    </a:lnL>
                    <a:lnR>
                      <a:noFill/>
                    </a:lnR>
                    <a:lnT>
                      <a:noFill/>
                    </a:lnT>
                    <a:lnB>
                      <a:noFill/>
                    </a:lnB>
                    <a:noFill/>
                  </a:tcPr>
                </a:tc>
                <a:tc>
                  <a:txBody>
                    <a:bodyPr/>
                    <a:lstStyle/>
                    <a:p>
                      <a:pPr algn="ctr"/>
                      <a:r>
                        <a:rPr lang="en-US" sz="1800">
                          <a:effectLst/>
                        </a:rPr>
                        <a:t>Marketing</a:t>
                      </a:r>
                    </a:p>
                  </a:txBody>
                  <a:tcPr marL="79115" marR="79115" marT="39558" marB="39558" anchor="ctr">
                    <a:lnL>
                      <a:noFill/>
                    </a:lnL>
                    <a:lnR>
                      <a:noFill/>
                    </a:lnR>
                    <a:lnT>
                      <a:noFill/>
                    </a:lnT>
                    <a:lnB>
                      <a:noFill/>
                    </a:lnB>
                    <a:noFill/>
                  </a:tcPr>
                </a:tc>
                <a:tc>
                  <a:txBody>
                    <a:bodyPr/>
                    <a:lstStyle/>
                    <a:p>
                      <a:pPr algn="ctr"/>
                      <a:r>
                        <a:rPr lang="en-US" sz="1800">
                          <a:effectLst/>
                        </a:rPr>
                        <a:t>E-3</a:t>
                      </a:r>
                    </a:p>
                  </a:txBody>
                  <a:tcPr marL="79115" marR="79115" marT="39558" marB="39558" anchor="ctr">
                    <a:lnL>
                      <a:noFill/>
                    </a:lnL>
                    <a:lnR>
                      <a:noFill/>
                    </a:lnR>
                    <a:lnT>
                      <a:noFill/>
                    </a:lnT>
                    <a:lnB>
                      <a:noFill/>
                    </a:lnB>
                    <a:noFill/>
                  </a:tcPr>
                </a:tc>
                <a:tc>
                  <a:txBody>
                    <a:bodyPr/>
                    <a:lstStyle/>
                    <a:p>
                      <a:pPr algn="ctr"/>
                      <a:r>
                        <a:rPr lang="en-US" sz="1800" dirty="0">
                          <a:effectLst/>
                        </a:rPr>
                        <a:t>02</a:t>
                      </a:r>
                    </a:p>
                  </a:txBody>
                  <a:tcPr marL="79115" marR="79115" marT="39558" marB="39558" anchor="ctr">
                    <a:lnL>
                      <a:noFill/>
                    </a:lnL>
                    <a:lnR>
                      <a:noFill/>
                    </a:lnR>
                    <a:lnT>
                      <a:noFill/>
                    </a:lnT>
                    <a:lnB>
                      <a:noFill/>
                    </a:lnB>
                    <a:noFill/>
                  </a:tcPr>
                </a:tc>
                <a:extLst>
                  <a:ext uri="{0D108BD9-81ED-4DB2-BD59-A6C34878D82A}">
                    <a16:rowId xmlns:a16="http://schemas.microsoft.com/office/drawing/2014/main" val="1512064052"/>
                  </a:ext>
                </a:extLst>
              </a:tr>
            </a:tbl>
          </a:graphicData>
        </a:graphic>
      </p:graphicFrame>
    </p:spTree>
    <p:extLst>
      <p:ext uri="{BB962C8B-B14F-4D97-AF65-F5344CB8AC3E}">
        <p14:creationId xmlns:p14="http://schemas.microsoft.com/office/powerpoint/2010/main" val="3010774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CEEE-6164-6656-BC5B-F1D23127B1FD}"/>
              </a:ext>
            </a:extLst>
          </p:cNvPr>
          <p:cNvSpPr>
            <a:spLocks noGrp="1"/>
          </p:cNvSpPr>
          <p:nvPr>
            <p:ph type="title"/>
          </p:nvPr>
        </p:nvSpPr>
        <p:spPr/>
        <p:txBody>
          <a:bodyPr/>
          <a:lstStyle/>
          <a:p>
            <a:r>
              <a:rPr lang="en-US" b="1" i="0" dirty="0">
                <a:effectLst/>
                <a:latin typeface="__Source_Sans_Pro_fa6df0"/>
              </a:rPr>
              <a:t>Inner Join</a:t>
            </a:r>
            <a:br>
              <a:rPr lang="en-US" b="1" i="0" dirty="0">
                <a:effectLst/>
                <a:latin typeface="__Source_Sans_Pro_fa6df0"/>
              </a:rPr>
            </a:br>
            <a:endParaRPr lang="en-US" dirty="0"/>
          </a:p>
        </p:txBody>
      </p:sp>
      <p:sp>
        <p:nvSpPr>
          <p:cNvPr id="3" name="Content Placeholder 2">
            <a:extLst>
              <a:ext uri="{FF2B5EF4-FFF2-40B4-BE49-F238E27FC236}">
                <a16:creationId xmlns:a16="http://schemas.microsoft.com/office/drawing/2014/main" id="{6439F7E6-78C7-5AF0-5F94-D654033D11C9}"/>
              </a:ext>
            </a:extLst>
          </p:cNvPr>
          <p:cNvSpPr>
            <a:spLocks noGrp="1"/>
          </p:cNvSpPr>
          <p:nvPr>
            <p:ph idx="1"/>
          </p:nvPr>
        </p:nvSpPr>
        <p:spPr/>
        <p:txBody>
          <a:bodyPr/>
          <a:lstStyle/>
          <a:p>
            <a:r>
              <a:rPr lang="en-US" b="0" i="0" dirty="0">
                <a:effectLst/>
                <a:latin typeface="__Source_Sans_Pro_fa6df0"/>
              </a:rPr>
              <a:t>When we perform Inner Join, only those tuples returned that satisfy the certain condition. It is also classified into three types: Theta Join</a:t>
            </a:r>
            <a:r>
              <a:rPr lang="en-US" b="0" i="0" dirty="0">
                <a:solidFill>
                  <a:srgbClr val="61738E"/>
                </a:solidFill>
                <a:effectLst/>
                <a:latin typeface="__Source_Sans_Pro_fa6df0"/>
              </a:rPr>
              <a:t>, </a:t>
            </a:r>
            <a:r>
              <a:rPr lang="en-US" b="0" i="0" dirty="0" err="1">
                <a:effectLst/>
                <a:latin typeface="__Source_Sans_Pro_fa6df0"/>
              </a:rPr>
              <a:t>Equi</a:t>
            </a:r>
            <a:r>
              <a:rPr lang="en-US" b="0" i="0" dirty="0">
                <a:effectLst/>
                <a:latin typeface="__Source_Sans_Pro_fa6df0"/>
              </a:rPr>
              <a:t> Join</a:t>
            </a:r>
            <a:r>
              <a:rPr lang="en-US" b="0" i="0" dirty="0">
                <a:solidFill>
                  <a:srgbClr val="61738E"/>
                </a:solidFill>
                <a:effectLst/>
                <a:latin typeface="__Source_Sans_Pro_fa6df0"/>
              </a:rPr>
              <a:t> and </a:t>
            </a:r>
            <a:r>
              <a:rPr lang="en-US" b="0" i="0" dirty="0">
                <a:effectLst/>
                <a:latin typeface="__Source_Sans_Pro_fa6df0"/>
              </a:rPr>
              <a:t>Natural Join</a:t>
            </a:r>
            <a:r>
              <a:rPr lang="en-US" b="0" i="0" dirty="0">
                <a:solidFill>
                  <a:srgbClr val="61738E"/>
                </a:solidFill>
                <a:effectLst/>
                <a:latin typeface="__Source_Sans_Pro_fa6df0"/>
              </a:rPr>
              <a:t>.</a:t>
            </a:r>
          </a:p>
          <a:p>
            <a:r>
              <a:rPr lang="en-US" b="1" i="0" dirty="0">
                <a:effectLst/>
                <a:latin typeface="__Source_Sans_Pro_fa6df0"/>
              </a:rPr>
              <a:t>Theta Join (</a:t>
            </a:r>
            <a:r>
              <a:rPr lang="el-GR" b="1" i="0" dirty="0">
                <a:effectLst/>
                <a:latin typeface="__Source_Sans_Pro_fa6df0"/>
              </a:rPr>
              <a:t>θ)</a:t>
            </a:r>
          </a:p>
          <a:p>
            <a:r>
              <a:rPr lang="en-US" b="0" i="0" dirty="0">
                <a:effectLst/>
                <a:latin typeface="__Source_Sans_Pro_fa6df0"/>
              </a:rPr>
              <a:t>Theta Join combines two relations using a condition. This condition is represented by the symbol "theta"(θ)</a:t>
            </a:r>
            <a:r>
              <a:rPr lang="en-US" b="0" i="0" dirty="0">
                <a:solidFill>
                  <a:srgbClr val="61738E"/>
                </a:solidFill>
                <a:effectLst/>
                <a:latin typeface="__Source_Sans_Pro_fa6df0"/>
              </a:rPr>
              <a:t>. </a:t>
            </a:r>
            <a:r>
              <a:rPr lang="en-US" b="0" i="0" dirty="0">
                <a:effectLst/>
                <a:latin typeface="__Source_Sans_Pro_fa6df0"/>
              </a:rPr>
              <a:t>Here conditions can be inequality conditions such as &gt;,&lt;,&gt;=,&lt;=, etc.</a:t>
            </a:r>
            <a:br>
              <a:rPr lang="en-US" dirty="0"/>
            </a:br>
            <a:r>
              <a:rPr lang="en-US" b="0" i="0" dirty="0">
                <a:effectLst/>
                <a:latin typeface="__Source_Sans_Pro_fa6df0"/>
              </a:rPr>
              <a:t>Notation : R ⋈θ S</a:t>
            </a:r>
            <a:br>
              <a:rPr lang="en-US" dirty="0"/>
            </a:br>
            <a:r>
              <a:rPr lang="en-US" b="0" i="0" dirty="0">
                <a:effectLst/>
                <a:latin typeface="__Source_Sans_Pro_fa6df0"/>
              </a:rPr>
              <a:t>Where R is the first relation</a:t>
            </a:r>
            <a:endParaRPr lang="en-US" dirty="0"/>
          </a:p>
        </p:txBody>
      </p:sp>
    </p:spTree>
    <p:extLst>
      <p:ext uri="{BB962C8B-B14F-4D97-AF65-F5344CB8AC3E}">
        <p14:creationId xmlns:p14="http://schemas.microsoft.com/office/powerpoint/2010/main" val="4153475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7CFC3-E062-514E-5B1C-467474C0449E}"/>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5BD4A68-A846-3DFE-AFD8-9F5018EEF740}"/>
              </a:ext>
            </a:extLst>
          </p:cNvPr>
          <p:cNvSpPr>
            <a:spLocks noGrp="1"/>
          </p:cNvSpPr>
          <p:nvPr>
            <p:ph idx="1"/>
          </p:nvPr>
        </p:nvSpPr>
        <p:spPr>
          <a:xfrm>
            <a:off x="1" y="1825625"/>
            <a:ext cx="12011024" cy="4351338"/>
          </a:xfrm>
        </p:spPr>
        <p:txBody>
          <a:bodyPr>
            <a:normAutofit/>
          </a:bodyPr>
          <a:lstStyle/>
          <a:p>
            <a:r>
              <a:rPr lang="en-US" sz="2400" b="1" i="0" dirty="0">
                <a:effectLst/>
                <a:latin typeface="Times New Roman" panose="02020603050405020304" pitchFamily="18" charset="0"/>
                <a:cs typeface="Times New Roman" panose="02020603050405020304" pitchFamily="18" charset="0"/>
              </a:rPr>
              <a:t>Suppose we want a relation where EXPERIENCE from EMPLOYEE &gt;= MIN_EXPERIENCE from DEPARTMENT.</a:t>
            </a:r>
          </a:p>
          <a:p>
            <a:r>
              <a:rPr lang="en-US" sz="2400" b="1" dirty="0">
                <a:latin typeface="Times New Roman" panose="02020603050405020304" pitchFamily="18" charset="0"/>
                <a:cs typeface="Times New Roman" panose="02020603050405020304" pitchFamily="18" charset="0"/>
              </a:rPr>
              <a:t>Answer-</a:t>
            </a:r>
          </a:p>
          <a:p>
            <a:r>
              <a:rPr lang="en-US" sz="2400" b="1" dirty="0" err="1">
                <a:latin typeface="Times New Roman" panose="02020603050405020304" pitchFamily="18" charset="0"/>
                <a:cs typeface="Times New Roman" panose="02020603050405020304" pitchFamily="18" charset="0"/>
              </a:rPr>
              <a:t>EMPLOYEE⋈θ</a:t>
            </a:r>
            <a:r>
              <a:rPr lang="en-US" sz="2400" b="1" dirty="0">
                <a:latin typeface="Times New Roman" panose="02020603050405020304" pitchFamily="18" charset="0"/>
                <a:cs typeface="Times New Roman" panose="02020603050405020304" pitchFamily="18" charset="0"/>
              </a:rPr>
              <a:t> EMPLOYEE.EXPERIENCE&gt;=DEPARTMENT.MIN_EXPERIENCE DEPARTMENT</a:t>
            </a:r>
          </a:p>
          <a:p>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609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411A4-8B85-F75C-EFEC-ABB163B2E040}"/>
              </a:ext>
            </a:extLst>
          </p:cNvPr>
          <p:cNvSpPr>
            <a:spLocks noGrp="1"/>
          </p:cNvSpPr>
          <p:nvPr>
            <p:ph type="title"/>
          </p:nvPr>
        </p:nvSpPr>
        <p:spPr/>
        <p:txBody>
          <a:bodyPr/>
          <a:lstStyle/>
          <a:p>
            <a:pPr algn="ctr"/>
            <a:r>
              <a:rPr lang="en-US" b="1" dirty="0"/>
              <a:t>Relational Algebra</a:t>
            </a:r>
          </a:p>
        </p:txBody>
      </p:sp>
      <p:sp>
        <p:nvSpPr>
          <p:cNvPr id="3" name="Content Placeholder 2">
            <a:extLst>
              <a:ext uri="{FF2B5EF4-FFF2-40B4-BE49-F238E27FC236}">
                <a16:creationId xmlns:a16="http://schemas.microsoft.com/office/drawing/2014/main" id="{D29991A1-E096-0E11-8DC6-46D6B3006C6C}"/>
              </a:ext>
            </a:extLst>
          </p:cNvPr>
          <p:cNvSpPr>
            <a:spLocks noGrp="1"/>
          </p:cNvSpPr>
          <p:nvPr>
            <p:ph idx="1"/>
          </p:nvPr>
        </p:nvSpPr>
        <p:spPr>
          <a:xfrm>
            <a:off x="838200" y="1825624"/>
            <a:ext cx="10515600" cy="5032375"/>
          </a:xfrm>
        </p:spPr>
        <p:txBody>
          <a:bodyPr>
            <a:normAutofit/>
          </a:bodyPr>
          <a:lstStyle/>
          <a:p>
            <a:pPr algn="just"/>
            <a:r>
              <a:rPr lang="en-US" b="0" i="0" dirty="0">
                <a:solidFill>
                  <a:srgbClr val="273239"/>
                </a:solidFill>
                <a:effectLst/>
                <a:latin typeface="Times New Roman" panose="02020603050405020304" pitchFamily="18" charset="0"/>
                <a:cs typeface="Times New Roman" panose="02020603050405020304" pitchFamily="18" charset="0"/>
              </a:rPr>
              <a:t>Relational Algebra is a procedural query language. Relational algebra mainly provides a theoretical foundation for relational databases and </a:t>
            </a:r>
            <a:r>
              <a:rPr lang="en-US" b="0" i="0" dirty="0">
                <a:effectLst/>
                <a:latin typeface="Times New Roman" panose="02020603050405020304" pitchFamily="18" charset="0"/>
                <a:cs typeface="Times New Roman" panose="02020603050405020304" pitchFamily="18" charset="0"/>
              </a:rPr>
              <a:t>SQL</a:t>
            </a:r>
            <a:r>
              <a:rPr lang="en-US" b="0" i="0" dirty="0">
                <a:solidFill>
                  <a:srgbClr val="273239"/>
                </a:solidFill>
                <a:effectLst/>
                <a:latin typeface="Times New Roman" panose="02020603050405020304" pitchFamily="18" charset="0"/>
                <a:cs typeface="Times New Roman" panose="02020603050405020304" pitchFamily="18" charset="0"/>
              </a:rPr>
              <a:t>. The main purpose of using Relational Algebra is to define operators that transform one or more input relations into an output relation. Given that these operators accept relations as input and produce relations as output, they can be combined and used to express potentially complex queries that transform potentially many input relations (whose data are stored in the database) into a single output relation (the query results). As it is pure mathematics, there is no use of English Keywords in Relational Algebra and operators are represented using symbols.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5147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9668E-F7DA-4CD5-97F3-ADF3F58AB937}"/>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691B4FCD-8C1F-6586-C55F-45A8490DED81}"/>
              </a:ext>
            </a:extLst>
          </p:cNvPr>
          <p:cNvGraphicFramePr>
            <a:graphicFrameLocks noGrp="1"/>
          </p:cNvGraphicFramePr>
          <p:nvPr>
            <p:ph idx="1"/>
            <p:extLst>
              <p:ext uri="{D42A27DB-BD31-4B8C-83A1-F6EECF244321}">
                <p14:modId xmlns:p14="http://schemas.microsoft.com/office/powerpoint/2010/main" val="918734917"/>
              </p:ext>
            </p:extLst>
          </p:nvPr>
        </p:nvGraphicFramePr>
        <p:xfrm>
          <a:off x="276224" y="0"/>
          <a:ext cx="11077576" cy="4501886"/>
        </p:xfrm>
        <a:graphic>
          <a:graphicData uri="http://schemas.openxmlformats.org/drawingml/2006/table">
            <a:tbl>
              <a:tblPr/>
              <a:tblGrid>
                <a:gridCol w="1384697">
                  <a:extLst>
                    <a:ext uri="{9D8B030D-6E8A-4147-A177-3AD203B41FA5}">
                      <a16:colId xmlns:a16="http://schemas.microsoft.com/office/drawing/2014/main" val="432527689"/>
                    </a:ext>
                  </a:extLst>
                </a:gridCol>
                <a:gridCol w="1384697">
                  <a:extLst>
                    <a:ext uri="{9D8B030D-6E8A-4147-A177-3AD203B41FA5}">
                      <a16:colId xmlns:a16="http://schemas.microsoft.com/office/drawing/2014/main" val="1325491742"/>
                    </a:ext>
                  </a:extLst>
                </a:gridCol>
                <a:gridCol w="1384697">
                  <a:extLst>
                    <a:ext uri="{9D8B030D-6E8A-4147-A177-3AD203B41FA5}">
                      <a16:colId xmlns:a16="http://schemas.microsoft.com/office/drawing/2014/main" val="854566878"/>
                    </a:ext>
                  </a:extLst>
                </a:gridCol>
                <a:gridCol w="1384697">
                  <a:extLst>
                    <a:ext uri="{9D8B030D-6E8A-4147-A177-3AD203B41FA5}">
                      <a16:colId xmlns:a16="http://schemas.microsoft.com/office/drawing/2014/main" val="2122239314"/>
                    </a:ext>
                  </a:extLst>
                </a:gridCol>
                <a:gridCol w="1384697">
                  <a:extLst>
                    <a:ext uri="{9D8B030D-6E8A-4147-A177-3AD203B41FA5}">
                      <a16:colId xmlns:a16="http://schemas.microsoft.com/office/drawing/2014/main" val="3809520037"/>
                    </a:ext>
                  </a:extLst>
                </a:gridCol>
                <a:gridCol w="1384697">
                  <a:extLst>
                    <a:ext uri="{9D8B030D-6E8A-4147-A177-3AD203B41FA5}">
                      <a16:colId xmlns:a16="http://schemas.microsoft.com/office/drawing/2014/main" val="1118520561"/>
                    </a:ext>
                  </a:extLst>
                </a:gridCol>
                <a:gridCol w="1384697">
                  <a:extLst>
                    <a:ext uri="{9D8B030D-6E8A-4147-A177-3AD203B41FA5}">
                      <a16:colId xmlns:a16="http://schemas.microsoft.com/office/drawing/2014/main" val="3470718589"/>
                    </a:ext>
                  </a:extLst>
                </a:gridCol>
                <a:gridCol w="1384697">
                  <a:extLst>
                    <a:ext uri="{9D8B030D-6E8A-4147-A177-3AD203B41FA5}">
                      <a16:colId xmlns:a16="http://schemas.microsoft.com/office/drawing/2014/main" val="1140111295"/>
                    </a:ext>
                  </a:extLst>
                </a:gridCol>
              </a:tblGrid>
              <a:tr h="635589">
                <a:tc>
                  <a:txBody>
                    <a:bodyPr/>
                    <a:lstStyle/>
                    <a:p>
                      <a:pPr algn="ctr"/>
                      <a:r>
                        <a:rPr lang="en-US" sz="2000" b="1">
                          <a:solidFill>
                            <a:schemeClr val="tx1"/>
                          </a:solidFill>
                          <a:effectLst/>
                        </a:rPr>
                        <a:t>E_NO</a:t>
                      </a:r>
                    </a:p>
                  </a:txBody>
                  <a:tcPr marL="48891" marR="48891" marT="24446" marB="24446" anchor="ctr">
                    <a:lnL>
                      <a:noFill/>
                    </a:lnL>
                    <a:lnR>
                      <a:noFill/>
                    </a:lnR>
                    <a:lnT>
                      <a:noFill/>
                    </a:lnT>
                    <a:lnB>
                      <a:noFill/>
                    </a:lnB>
                    <a:solidFill>
                      <a:srgbClr val="FAFBFC"/>
                    </a:solidFill>
                  </a:tcPr>
                </a:tc>
                <a:tc>
                  <a:txBody>
                    <a:bodyPr/>
                    <a:lstStyle/>
                    <a:p>
                      <a:pPr algn="ctr"/>
                      <a:r>
                        <a:rPr lang="en-US" sz="2000" b="1">
                          <a:solidFill>
                            <a:schemeClr val="tx1"/>
                          </a:solidFill>
                          <a:effectLst/>
                        </a:rPr>
                        <a:t>E_NAME</a:t>
                      </a:r>
                    </a:p>
                  </a:txBody>
                  <a:tcPr marL="48891" marR="48891" marT="24446" marB="24446" anchor="ctr">
                    <a:lnL>
                      <a:noFill/>
                    </a:lnL>
                    <a:lnR>
                      <a:noFill/>
                    </a:lnR>
                    <a:lnT>
                      <a:noFill/>
                    </a:lnT>
                    <a:lnB>
                      <a:noFill/>
                    </a:lnB>
                    <a:solidFill>
                      <a:srgbClr val="FAFBFC"/>
                    </a:solidFill>
                  </a:tcPr>
                </a:tc>
                <a:tc>
                  <a:txBody>
                    <a:bodyPr/>
                    <a:lstStyle/>
                    <a:p>
                      <a:pPr algn="ctr"/>
                      <a:r>
                        <a:rPr lang="en-US" sz="2000" b="1">
                          <a:solidFill>
                            <a:schemeClr val="tx1"/>
                          </a:solidFill>
                          <a:effectLst/>
                        </a:rPr>
                        <a:t>CITY</a:t>
                      </a:r>
                    </a:p>
                  </a:txBody>
                  <a:tcPr marL="48891" marR="48891" marT="24446" marB="24446" anchor="ctr">
                    <a:lnL>
                      <a:noFill/>
                    </a:lnL>
                    <a:lnR>
                      <a:noFill/>
                    </a:lnR>
                    <a:lnT>
                      <a:noFill/>
                    </a:lnT>
                    <a:lnB>
                      <a:noFill/>
                    </a:lnB>
                    <a:solidFill>
                      <a:srgbClr val="FAFBFC"/>
                    </a:solidFill>
                  </a:tcPr>
                </a:tc>
                <a:tc>
                  <a:txBody>
                    <a:bodyPr/>
                    <a:lstStyle/>
                    <a:p>
                      <a:pPr algn="ctr"/>
                      <a:r>
                        <a:rPr lang="en-US" sz="2000" b="1">
                          <a:solidFill>
                            <a:schemeClr val="tx1"/>
                          </a:solidFill>
                          <a:effectLst/>
                        </a:rPr>
                        <a:t>EXPERIENCE</a:t>
                      </a:r>
                    </a:p>
                  </a:txBody>
                  <a:tcPr marL="48891" marR="48891" marT="24446" marB="24446" anchor="ctr">
                    <a:lnL>
                      <a:noFill/>
                    </a:lnL>
                    <a:lnR>
                      <a:noFill/>
                    </a:lnR>
                    <a:lnT>
                      <a:noFill/>
                    </a:lnT>
                    <a:lnB>
                      <a:noFill/>
                    </a:lnB>
                    <a:solidFill>
                      <a:srgbClr val="FAFBFC"/>
                    </a:solidFill>
                  </a:tcPr>
                </a:tc>
                <a:tc>
                  <a:txBody>
                    <a:bodyPr/>
                    <a:lstStyle/>
                    <a:p>
                      <a:pPr algn="ctr"/>
                      <a:r>
                        <a:rPr lang="en-US" sz="2000" b="1">
                          <a:solidFill>
                            <a:schemeClr val="tx1"/>
                          </a:solidFill>
                          <a:effectLst/>
                        </a:rPr>
                        <a:t>D_NO</a:t>
                      </a:r>
                    </a:p>
                  </a:txBody>
                  <a:tcPr marL="48891" marR="48891" marT="24446" marB="24446" anchor="ctr">
                    <a:lnL>
                      <a:noFill/>
                    </a:lnL>
                    <a:lnR>
                      <a:noFill/>
                    </a:lnR>
                    <a:lnT>
                      <a:noFill/>
                    </a:lnT>
                    <a:lnB>
                      <a:noFill/>
                    </a:lnB>
                    <a:solidFill>
                      <a:srgbClr val="FAFBFC"/>
                    </a:solidFill>
                  </a:tcPr>
                </a:tc>
                <a:tc>
                  <a:txBody>
                    <a:bodyPr/>
                    <a:lstStyle/>
                    <a:p>
                      <a:pPr algn="ctr"/>
                      <a:r>
                        <a:rPr lang="en-US" sz="2000" b="1">
                          <a:solidFill>
                            <a:schemeClr val="tx1"/>
                          </a:solidFill>
                          <a:effectLst/>
                        </a:rPr>
                        <a:t>D_NAME</a:t>
                      </a:r>
                    </a:p>
                  </a:txBody>
                  <a:tcPr marL="48891" marR="48891" marT="24446" marB="24446" anchor="ctr">
                    <a:lnL>
                      <a:noFill/>
                    </a:lnL>
                    <a:lnR>
                      <a:noFill/>
                    </a:lnR>
                    <a:lnT>
                      <a:noFill/>
                    </a:lnT>
                    <a:lnB>
                      <a:noFill/>
                    </a:lnB>
                    <a:solidFill>
                      <a:srgbClr val="FAFBFC"/>
                    </a:solidFill>
                  </a:tcPr>
                </a:tc>
                <a:tc>
                  <a:txBody>
                    <a:bodyPr/>
                    <a:lstStyle/>
                    <a:p>
                      <a:pPr algn="ctr"/>
                      <a:r>
                        <a:rPr lang="en-US" sz="2000" b="1">
                          <a:solidFill>
                            <a:schemeClr val="tx1"/>
                          </a:solidFill>
                          <a:effectLst/>
                        </a:rPr>
                        <a:t>E_NO</a:t>
                      </a:r>
                    </a:p>
                  </a:txBody>
                  <a:tcPr marL="48891" marR="48891" marT="24446" marB="24446" anchor="ctr">
                    <a:lnL>
                      <a:noFill/>
                    </a:lnL>
                    <a:lnR>
                      <a:noFill/>
                    </a:lnR>
                    <a:lnT>
                      <a:noFill/>
                    </a:lnT>
                    <a:lnB>
                      <a:noFill/>
                    </a:lnB>
                    <a:solidFill>
                      <a:srgbClr val="FAFBFC"/>
                    </a:solidFill>
                  </a:tcPr>
                </a:tc>
                <a:tc>
                  <a:txBody>
                    <a:bodyPr/>
                    <a:lstStyle/>
                    <a:p>
                      <a:pPr algn="ctr"/>
                      <a:r>
                        <a:rPr lang="en-US" sz="2000" b="1" dirty="0">
                          <a:solidFill>
                            <a:schemeClr val="tx1"/>
                          </a:solidFill>
                          <a:effectLst/>
                        </a:rPr>
                        <a:t>MIN_EXPERIENCE</a:t>
                      </a:r>
                    </a:p>
                  </a:txBody>
                  <a:tcPr marL="48891" marR="48891" marT="24446" marB="24446" anchor="ctr">
                    <a:lnL>
                      <a:noFill/>
                    </a:lnL>
                    <a:lnR>
                      <a:noFill/>
                    </a:lnR>
                    <a:lnT>
                      <a:noFill/>
                    </a:lnT>
                    <a:lnB>
                      <a:noFill/>
                    </a:lnB>
                    <a:solidFill>
                      <a:srgbClr val="FAFBFC"/>
                    </a:solidFill>
                  </a:tcPr>
                </a:tc>
                <a:extLst>
                  <a:ext uri="{0D108BD9-81ED-4DB2-BD59-A6C34878D82A}">
                    <a16:rowId xmlns:a16="http://schemas.microsoft.com/office/drawing/2014/main" val="641919357"/>
                  </a:ext>
                </a:extLst>
              </a:tr>
              <a:tr h="195566">
                <a:tc>
                  <a:txBody>
                    <a:bodyPr/>
                    <a:lstStyle/>
                    <a:p>
                      <a:pPr algn="ctr"/>
                      <a:r>
                        <a:rPr lang="en-US" sz="1800">
                          <a:effectLst/>
                        </a:rPr>
                        <a:t>E-1</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Ram</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Delhi</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04</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D-1</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HR</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E-1</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03</a:t>
                      </a:r>
                    </a:p>
                  </a:txBody>
                  <a:tcPr marL="48891" marR="48891" marT="24446" marB="24446" anchor="ctr">
                    <a:lnL>
                      <a:noFill/>
                    </a:lnL>
                    <a:lnR>
                      <a:noFill/>
                    </a:lnR>
                    <a:lnT>
                      <a:noFill/>
                    </a:lnT>
                    <a:lnB>
                      <a:noFill/>
                    </a:lnB>
                    <a:solidFill>
                      <a:srgbClr val="FAFBFC"/>
                    </a:solidFill>
                  </a:tcPr>
                </a:tc>
                <a:extLst>
                  <a:ext uri="{0D108BD9-81ED-4DB2-BD59-A6C34878D82A}">
                    <a16:rowId xmlns:a16="http://schemas.microsoft.com/office/drawing/2014/main" val="540707688"/>
                  </a:ext>
                </a:extLst>
              </a:tr>
              <a:tr h="342240">
                <a:tc>
                  <a:txBody>
                    <a:bodyPr/>
                    <a:lstStyle/>
                    <a:p>
                      <a:pPr algn="ctr"/>
                      <a:r>
                        <a:rPr lang="en-US" sz="1800" dirty="0">
                          <a:effectLst/>
                        </a:rPr>
                        <a:t>E-1</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Ram</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Delhi</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04</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D-3</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Marketing</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E-3</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02</a:t>
                      </a:r>
                    </a:p>
                  </a:txBody>
                  <a:tcPr marL="48891" marR="48891" marT="24446" marB="24446" anchor="ctr">
                    <a:lnL>
                      <a:noFill/>
                    </a:lnL>
                    <a:lnR>
                      <a:noFill/>
                    </a:lnR>
                    <a:lnT>
                      <a:noFill/>
                    </a:lnT>
                    <a:lnB>
                      <a:noFill/>
                    </a:lnB>
                    <a:solidFill>
                      <a:srgbClr val="FAFBFC"/>
                    </a:solidFill>
                  </a:tcPr>
                </a:tc>
                <a:extLst>
                  <a:ext uri="{0D108BD9-81ED-4DB2-BD59-A6C34878D82A}">
                    <a16:rowId xmlns:a16="http://schemas.microsoft.com/office/drawing/2014/main" val="3780902743"/>
                  </a:ext>
                </a:extLst>
              </a:tr>
              <a:tr h="488914">
                <a:tc>
                  <a:txBody>
                    <a:bodyPr/>
                    <a:lstStyle/>
                    <a:p>
                      <a:pPr algn="ctr"/>
                      <a:r>
                        <a:rPr lang="en-US" sz="1800" dirty="0">
                          <a:effectLst/>
                        </a:rPr>
                        <a:t>E-2</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Varun</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Chandigarh</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09</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D-1</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HR</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E-1</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03</a:t>
                      </a:r>
                    </a:p>
                  </a:txBody>
                  <a:tcPr marL="48891" marR="48891" marT="24446" marB="24446" anchor="ctr">
                    <a:lnL>
                      <a:noFill/>
                    </a:lnL>
                    <a:lnR>
                      <a:noFill/>
                    </a:lnR>
                    <a:lnT>
                      <a:noFill/>
                    </a:lnT>
                    <a:lnB>
                      <a:noFill/>
                    </a:lnB>
                    <a:solidFill>
                      <a:srgbClr val="FAFBFC"/>
                    </a:solidFill>
                  </a:tcPr>
                </a:tc>
                <a:extLst>
                  <a:ext uri="{0D108BD9-81ED-4DB2-BD59-A6C34878D82A}">
                    <a16:rowId xmlns:a16="http://schemas.microsoft.com/office/drawing/2014/main" val="1880565741"/>
                  </a:ext>
                </a:extLst>
              </a:tr>
              <a:tr h="488914">
                <a:tc>
                  <a:txBody>
                    <a:bodyPr/>
                    <a:lstStyle/>
                    <a:p>
                      <a:pPr algn="ctr"/>
                      <a:r>
                        <a:rPr lang="en-US" sz="1800">
                          <a:effectLst/>
                        </a:rPr>
                        <a:t>E-2</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Varun</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Chandigarh</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09</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D-2</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IT</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E-2</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05</a:t>
                      </a:r>
                    </a:p>
                  </a:txBody>
                  <a:tcPr marL="48891" marR="48891" marT="24446" marB="24446" anchor="ctr">
                    <a:lnL>
                      <a:noFill/>
                    </a:lnL>
                    <a:lnR>
                      <a:noFill/>
                    </a:lnR>
                    <a:lnT>
                      <a:noFill/>
                    </a:lnT>
                    <a:lnB>
                      <a:noFill/>
                    </a:lnB>
                    <a:solidFill>
                      <a:srgbClr val="FAFBFC"/>
                    </a:solidFill>
                  </a:tcPr>
                </a:tc>
                <a:extLst>
                  <a:ext uri="{0D108BD9-81ED-4DB2-BD59-A6C34878D82A}">
                    <a16:rowId xmlns:a16="http://schemas.microsoft.com/office/drawing/2014/main" val="4211415939"/>
                  </a:ext>
                </a:extLst>
              </a:tr>
              <a:tr h="488914">
                <a:tc>
                  <a:txBody>
                    <a:bodyPr/>
                    <a:lstStyle/>
                    <a:p>
                      <a:pPr algn="ctr"/>
                      <a:r>
                        <a:rPr lang="en-US" sz="1800">
                          <a:effectLst/>
                        </a:rPr>
                        <a:t>E-2</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Varun</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Chandigarh</a:t>
                      </a:r>
                    </a:p>
                  </a:txBody>
                  <a:tcPr marL="48891" marR="48891" marT="24446" marB="24446" anchor="ctr">
                    <a:lnL>
                      <a:noFill/>
                    </a:lnL>
                    <a:lnR>
                      <a:noFill/>
                    </a:lnR>
                    <a:lnT>
                      <a:noFill/>
                    </a:lnT>
                    <a:lnB>
                      <a:noFill/>
                    </a:lnB>
                    <a:solidFill>
                      <a:srgbClr val="FAFBFC"/>
                    </a:solidFill>
                  </a:tcPr>
                </a:tc>
                <a:tc>
                  <a:txBody>
                    <a:bodyPr/>
                    <a:lstStyle/>
                    <a:p>
                      <a:pPr algn="ctr"/>
                      <a:r>
                        <a:rPr lang="en-US" sz="1800" dirty="0">
                          <a:effectLst/>
                        </a:rPr>
                        <a:t>09</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D-3</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Marketing</a:t>
                      </a:r>
                    </a:p>
                  </a:txBody>
                  <a:tcPr marL="48891" marR="48891" marT="24446" marB="24446" anchor="ctr">
                    <a:lnL>
                      <a:noFill/>
                    </a:lnL>
                    <a:lnR>
                      <a:noFill/>
                    </a:lnR>
                    <a:lnT>
                      <a:noFill/>
                    </a:lnT>
                    <a:lnB>
                      <a:noFill/>
                    </a:lnB>
                    <a:solidFill>
                      <a:srgbClr val="FAFBFC"/>
                    </a:solidFill>
                  </a:tcPr>
                </a:tc>
                <a:tc>
                  <a:txBody>
                    <a:bodyPr/>
                    <a:lstStyle/>
                    <a:p>
                      <a:pPr algn="ctr"/>
                      <a:r>
                        <a:rPr lang="en-US" sz="1800" dirty="0">
                          <a:effectLst/>
                        </a:rPr>
                        <a:t>E-3</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02</a:t>
                      </a:r>
                    </a:p>
                  </a:txBody>
                  <a:tcPr marL="48891" marR="48891" marT="24446" marB="24446" anchor="ctr">
                    <a:lnL>
                      <a:noFill/>
                    </a:lnL>
                    <a:lnR>
                      <a:noFill/>
                    </a:lnR>
                    <a:lnT>
                      <a:noFill/>
                    </a:lnT>
                    <a:lnB>
                      <a:noFill/>
                    </a:lnB>
                    <a:solidFill>
                      <a:srgbClr val="FAFBFC"/>
                    </a:solidFill>
                  </a:tcPr>
                </a:tc>
                <a:extLst>
                  <a:ext uri="{0D108BD9-81ED-4DB2-BD59-A6C34878D82A}">
                    <a16:rowId xmlns:a16="http://schemas.microsoft.com/office/drawing/2014/main" val="2261437904"/>
                  </a:ext>
                </a:extLst>
              </a:tr>
              <a:tr h="342240">
                <a:tc>
                  <a:txBody>
                    <a:bodyPr/>
                    <a:lstStyle/>
                    <a:p>
                      <a:pPr algn="ctr"/>
                      <a:r>
                        <a:rPr lang="en-US" sz="1800">
                          <a:effectLst/>
                        </a:rPr>
                        <a:t>E-3</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Ravi</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Noida</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03</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D-1</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HR</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E-1</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03</a:t>
                      </a:r>
                    </a:p>
                  </a:txBody>
                  <a:tcPr marL="48891" marR="48891" marT="24446" marB="24446" anchor="ctr">
                    <a:lnL>
                      <a:noFill/>
                    </a:lnL>
                    <a:lnR>
                      <a:noFill/>
                    </a:lnR>
                    <a:lnT>
                      <a:noFill/>
                    </a:lnT>
                    <a:lnB>
                      <a:noFill/>
                    </a:lnB>
                    <a:solidFill>
                      <a:srgbClr val="FAFBFC"/>
                    </a:solidFill>
                  </a:tcPr>
                </a:tc>
                <a:extLst>
                  <a:ext uri="{0D108BD9-81ED-4DB2-BD59-A6C34878D82A}">
                    <a16:rowId xmlns:a16="http://schemas.microsoft.com/office/drawing/2014/main" val="831396155"/>
                  </a:ext>
                </a:extLst>
              </a:tr>
              <a:tr h="342240">
                <a:tc>
                  <a:txBody>
                    <a:bodyPr/>
                    <a:lstStyle/>
                    <a:p>
                      <a:pPr algn="ctr"/>
                      <a:r>
                        <a:rPr lang="en-US" sz="1800">
                          <a:effectLst/>
                        </a:rPr>
                        <a:t>E-3</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Ravi</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Noida</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03</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D-3</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Marketing</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E-3</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02</a:t>
                      </a:r>
                    </a:p>
                  </a:txBody>
                  <a:tcPr marL="48891" marR="48891" marT="24446" marB="24446" anchor="ctr">
                    <a:lnL>
                      <a:noFill/>
                    </a:lnL>
                    <a:lnR>
                      <a:noFill/>
                    </a:lnR>
                    <a:lnT>
                      <a:noFill/>
                    </a:lnT>
                    <a:lnB>
                      <a:noFill/>
                    </a:lnB>
                    <a:solidFill>
                      <a:srgbClr val="FAFBFC"/>
                    </a:solidFill>
                  </a:tcPr>
                </a:tc>
                <a:extLst>
                  <a:ext uri="{0D108BD9-81ED-4DB2-BD59-A6C34878D82A}">
                    <a16:rowId xmlns:a16="http://schemas.microsoft.com/office/drawing/2014/main" val="2255822094"/>
                  </a:ext>
                </a:extLst>
              </a:tr>
              <a:tr h="342240">
                <a:tc>
                  <a:txBody>
                    <a:bodyPr/>
                    <a:lstStyle/>
                    <a:p>
                      <a:pPr algn="ctr"/>
                      <a:r>
                        <a:rPr lang="en-US" sz="1800">
                          <a:effectLst/>
                        </a:rPr>
                        <a:t>E-4</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Amit</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Bangalore</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07</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D-1</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HR</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E-1</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03</a:t>
                      </a:r>
                    </a:p>
                  </a:txBody>
                  <a:tcPr marL="48891" marR="48891" marT="24446" marB="24446" anchor="ctr">
                    <a:lnL>
                      <a:noFill/>
                    </a:lnL>
                    <a:lnR>
                      <a:noFill/>
                    </a:lnR>
                    <a:lnT>
                      <a:noFill/>
                    </a:lnT>
                    <a:lnB>
                      <a:noFill/>
                    </a:lnB>
                    <a:solidFill>
                      <a:srgbClr val="FAFBFC"/>
                    </a:solidFill>
                  </a:tcPr>
                </a:tc>
                <a:extLst>
                  <a:ext uri="{0D108BD9-81ED-4DB2-BD59-A6C34878D82A}">
                    <a16:rowId xmlns:a16="http://schemas.microsoft.com/office/drawing/2014/main" val="150355515"/>
                  </a:ext>
                </a:extLst>
              </a:tr>
              <a:tr h="342240">
                <a:tc>
                  <a:txBody>
                    <a:bodyPr/>
                    <a:lstStyle/>
                    <a:p>
                      <a:pPr algn="ctr"/>
                      <a:r>
                        <a:rPr lang="en-US" sz="1800">
                          <a:effectLst/>
                        </a:rPr>
                        <a:t>E-4</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Amit</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Bangalore</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07</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D-2</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IT</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E-2</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05</a:t>
                      </a:r>
                    </a:p>
                  </a:txBody>
                  <a:tcPr marL="48891" marR="48891" marT="24446" marB="24446" anchor="ctr">
                    <a:lnL>
                      <a:noFill/>
                    </a:lnL>
                    <a:lnR>
                      <a:noFill/>
                    </a:lnR>
                    <a:lnT>
                      <a:noFill/>
                    </a:lnT>
                    <a:lnB>
                      <a:noFill/>
                    </a:lnB>
                    <a:solidFill>
                      <a:srgbClr val="FAFBFC"/>
                    </a:solidFill>
                  </a:tcPr>
                </a:tc>
                <a:extLst>
                  <a:ext uri="{0D108BD9-81ED-4DB2-BD59-A6C34878D82A}">
                    <a16:rowId xmlns:a16="http://schemas.microsoft.com/office/drawing/2014/main" val="1835096607"/>
                  </a:ext>
                </a:extLst>
              </a:tr>
              <a:tr h="342240">
                <a:tc>
                  <a:txBody>
                    <a:bodyPr/>
                    <a:lstStyle/>
                    <a:p>
                      <a:pPr algn="ctr"/>
                      <a:r>
                        <a:rPr lang="en-US" sz="1800">
                          <a:effectLst/>
                        </a:rPr>
                        <a:t>E-4</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Amit</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Bangalore</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07</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D-3</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Marketing</a:t>
                      </a:r>
                    </a:p>
                  </a:txBody>
                  <a:tcPr marL="48891" marR="48891" marT="24446" marB="24446" anchor="ctr">
                    <a:lnL>
                      <a:noFill/>
                    </a:lnL>
                    <a:lnR>
                      <a:noFill/>
                    </a:lnR>
                    <a:lnT>
                      <a:noFill/>
                    </a:lnT>
                    <a:lnB>
                      <a:noFill/>
                    </a:lnB>
                    <a:solidFill>
                      <a:srgbClr val="FAFBFC"/>
                    </a:solidFill>
                  </a:tcPr>
                </a:tc>
                <a:tc>
                  <a:txBody>
                    <a:bodyPr/>
                    <a:lstStyle/>
                    <a:p>
                      <a:pPr algn="ctr"/>
                      <a:r>
                        <a:rPr lang="en-US" sz="1800">
                          <a:effectLst/>
                        </a:rPr>
                        <a:t>E-3</a:t>
                      </a:r>
                    </a:p>
                  </a:txBody>
                  <a:tcPr marL="48891" marR="48891" marT="24446" marB="24446" anchor="ctr">
                    <a:lnL>
                      <a:noFill/>
                    </a:lnL>
                    <a:lnR>
                      <a:noFill/>
                    </a:lnR>
                    <a:lnT>
                      <a:noFill/>
                    </a:lnT>
                    <a:lnB>
                      <a:noFill/>
                    </a:lnB>
                    <a:solidFill>
                      <a:srgbClr val="FAFBFC"/>
                    </a:solidFill>
                  </a:tcPr>
                </a:tc>
                <a:tc>
                  <a:txBody>
                    <a:bodyPr/>
                    <a:lstStyle/>
                    <a:p>
                      <a:pPr algn="ctr"/>
                      <a:r>
                        <a:rPr lang="en-US" sz="1800" dirty="0">
                          <a:effectLst/>
                        </a:rPr>
                        <a:t>02</a:t>
                      </a:r>
                    </a:p>
                  </a:txBody>
                  <a:tcPr marL="48891" marR="48891" marT="24446" marB="24446" anchor="ctr">
                    <a:lnL>
                      <a:noFill/>
                    </a:lnL>
                    <a:lnR>
                      <a:noFill/>
                    </a:lnR>
                    <a:lnT>
                      <a:noFill/>
                    </a:lnT>
                    <a:lnB>
                      <a:noFill/>
                    </a:lnB>
                    <a:solidFill>
                      <a:srgbClr val="FAFBFC"/>
                    </a:solidFill>
                  </a:tcPr>
                </a:tc>
                <a:extLst>
                  <a:ext uri="{0D108BD9-81ED-4DB2-BD59-A6C34878D82A}">
                    <a16:rowId xmlns:a16="http://schemas.microsoft.com/office/drawing/2014/main" val="3453678886"/>
                  </a:ext>
                </a:extLst>
              </a:tr>
            </a:tbl>
          </a:graphicData>
        </a:graphic>
      </p:graphicFrame>
      <p:sp>
        <p:nvSpPr>
          <p:cNvPr id="6" name="TextBox 5">
            <a:extLst>
              <a:ext uri="{FF2B5EF4-FFF2-40B4-BE49-F238E27FC236}">
                <a16:creationId xmlns:a16="http://schemas.microsoft.com/office/drawing/2014/main" id="{CA2D7E40-6F3F-10E6-0598-F24F170CB8D2}"/>
              </a:ext>
            </a:extLst>
          </p:cNvPr>
          <p:cNvSpPr txBox="1"/>
          <p:nvPr/>
        </p:nvSpPr>
        <p:spPr>
          <a:xfrm>
            <a:off x="276224" y="4867011"/>
            <a:ext cx="11820526" cy="830997"/>
          </a:xfrm>
          <a:prstGeom prst="rect">
            <a:avLst/>
          </a:prstGeom>
          <a:noFill/>
        </p:spPr>
        <p:txBody>
          <a:bodyPr wrap="square">
            <a:spAutoFit/>
          </a:bodyPr>
          <a:lstStyle/>
          <a:p>
            <a:r>
              <a:rPr lang="en-US" sz="2400" b="0" i="0" dirty="0">
                <a:effectLst/>
                <a:latin typeface="Times New Roman" panose="02020603050405020304" pitchFamily="18" charset="0"/>
                <a:cs typeface="Times New Roman" panose="02020603050405020304" pitchFamily="18" charset="0"/>
              </a:rPr>
              <a:t>Check the Cartesian Product, if in any tuple/row EXPERIENCE &gt;= MIN_EXPERIENCE then insert this tuple/row in output relation.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165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0279-E367-B781-F3D6-3C389CC51C6A}"/>
              </a:ext>
            </a:extLst>
          </p:cNvPr>
          <p:cNvSpPr>
            <a:spLocks noGrp="1"/>
          </p:cNvSpPr>
          <p:nvPr>
            <p:ph type="title"/>
          </p:nvPr>
        </p:nvSpPr>
        <p:spPr/>
        <p:txBody>
          <a:bodyPr/>
          <a:lstStyle/>
          <a:p>
            <a:r>
              <a:rPr lang="en-US" b="1" i="0" dirty="0" err="1">
                <a:effectLst/>
                <a:latin typeface="__Source_Sans_Pro_fa6df0"/>
              </a:rPr>
              <a:t>Equi</a:t>
            </a:r>
            <a:r>
              <a:rPr lang="en-US" b="1" i="0" dirty="0">
                <a:effectLst/>
                <a:latin typeface="__Source_Sans_Pro_fa6df0"/>
              </a:rPr>
              <a:t> Join</a:t>
            </a:r>
            <a:br>
              <a:rPr lang="en-US" b="1" i="0" dirty="0">
                <a:effectLst/>
                <a:latin typeface="__Source_Sans_Pro_fa6df0"/>
              </a:rPr>
            </a:br>
            <a:endParaRPr lang="en-US" dirty="0"/>
          </a:p>
        </p:txBody>
      </p:sp>
      <p:sp>
        <p:nvSpPr>
          <p:cNvPr id="3" name="Content Placeholder 2">
            <a:extLst>
              <a:ext uri="{FF2B5EF4-FFF2-40B4-BE49-F238E27FC236}">
                <a16:creationId xmlns:a16="http://schemas.microsoft.com/office/drawing/2014/main" id="{B8941864-3F1A-8700-BA78-7D40742326DA}"/>
              </a:ext>
            </a:extLst>
          </p:cNvPr>
          <p:cNvSpPr>
            <a:spLocks noGrp="1"/>
          </p:cNvSpPr>
          <p:nvPr>
            <p:ph idx="1"/>
          </p:nvPr>
        </p:nvSpPr>
        <p:spPr/>
        <p:txBody>
          <a:bodyPr/>
          <a:lstStyle/>
          <a:p>
            <a:pPr algn="just"/>
            <a:r>
              <a:rPr lang="en-US" sz="3200" b="0" i="0" dirty="0" err="1">
                <a:effectLst/>
                <a:latin typeface="Times New Roman" panose="02020603050405020304" pitchFamily="18" charset="0"/>
                <a:cs typeface="Times New Roman" panose="02020603050405020304" pitchFamily="18" charset="0"/>
              </a:rPr>
              <a:t>Equi</a:t>
            </a:r>
            <a:r>
              <a:rPr lang="en-US" sz="3200" b="0" i="0" dirty="0">
                <a:effectLst/>
                <a:latin typeface="Times New Roman" panose="02020603050405020304" pitchFamily="18" charset="0"/>
                <a:cs typeface="Times New Roman" panose="02020603050405020304" pitchFamily="18" charset="0"/>
              </a:rPr>
              <a:t> Join is a special case of theta join where the condition can only contain **equality(=)** comparisons.</a:t>
            </a:r>
            <a:br>
              <a:rPr lang="en-US" sz="3200" b="0" i="0" dirty="0">
                <a:effectLst/>
                <a:latin typeface="Times New Roman" panose="02020603050405020304" pitchFamily="18" charset="0"/>
                <a:cs typeface="Times New Roman" panose="02020603050405020304" pitchFamily="18" charset="0"/>
              </a:rPr>
            </a:br>
            <a:r>
              <a:rPr lang="en-US" sz="3200" b="0" i="0" dirty="0">
                <a:effectLst/>
                <a:latin typeface="Times New Roman" panose="02020603050405020304" pitchFamily="18" charset="0"/>
                <a:cs typeface="Times New Roman" panose="02020603050405020304" pitchFamily="18" charset="0"/>
              </a:rPr>
              <a:t>A non-equijoin is the inverse of an </a:t>
            </a:r>
            <a:r>
              <a:rPr lang="en-US" sz="3200" b="0" i="0" dirty="0" err="1">
                <a:effectLst/>
                <a:latin typeface="Times New Roman" panose="02020603050405020304" pitchFamily="18" charset="0"/>
                <a:cs typeface="Times New Roman" panose="02020603050405020304" pitchFamily="18" charset="0"/>
              </a:rPr>
              <a:t>equi</a:t>
            </a:r>
            <a:r>
              <a:rPr lang="en-US" sz="3200" b="0" i="0" dirty="0">
                <a:effectLst/>
                <a:latin typeface="Times New Roman" panose="02020603050405020304" pitchFamily="18" charset="0"/>
                <a:cs typeface="Times New Roman" panose="02020603050405020304" pitchFamily="18" charset="0"/>
              </a:rPr>
              <a:t> join, which occurs when you join on a condition other than "=".</a:t>
            </a:r>
          </a:p>
          <a:p>
            <a:pPr algn="just"/>
            <a:r>
              <a:rPr lang="en-US" sz="3200" b="0" i="0" dirty="0">
                <a:effectLst/>
                <a:latin typeface="__Source_Sans_Pro_fa6df0"/>
              </a:rPr>
              <a:t>Example where we would like to join EMPLOYEE and DEPARTMENT relation where E_NO from EMPLOYEE = E_NO from DEPARTMENT.</a:t>
            </a:r>
          </a:p>
          <a:p>
            <a:endParaRPr lang="en-US" dirty="0"/>
          </a:p>
        </p:txBody>
      </p:sp>
      <p:sp>
        <p:nvSpPr>
          <p:cNvPr id="5" name="TextBox 4">
            <a:extLst>
              <a:ext uri="{FF2B5EF4-FFF2-40B4-BE49-F238E27FC236}">
                <a16:creationId xmlns:a16="http://schemas.microsoft.com/office/drawing/2014/main" id="{F02D58E0-EA57-0ABA-6D38-2EC2DF15CADC}"/>
              </a:ext>
            </a:extLst>
          </p:cNvPr>
          <p:cNvSpPr txBox="1"/>
          <p:nvPr/>
        </p:nvSpPr>
        <p:spPr>
          <a:xfrm>
            <a:off x="971550" y="5325160"/>
            <a:ext cx="10382250" cy="523220"/>
          </a:xfrm>
          <a:prstGeom prst="rect">
            <a:avLst/>
          </a:prstGeom>
          <a:noFill/>
        </p:spPr>
        <p:txBody>
          <a:bodyPr wrap="square">
            <a:spAutoFit/>
          </a:bodyPr>
          <a:lstStyle/>
          <a:p>
            <a:r>
              <a:rPr lang="en-US" sz="2800" dirty="0"/>
              <a:t>EMPLOYEE ⋈EMPLOYEE.E_NO = DEPARTMENT.E_NO DEPARTMENT</a:t>
            </a:r>
          </a:p>
        </p:txBody>
      </p:sp>
    </p:spTree>
    <p:extLst>
      <p:ext uri="{BB962C8B-B14F-4D97-AF65-F5344CB8AC3E}">
        <p14:creationId xmlns:p14="http://schemas.microsoft.com/office/powerpoint/2010/main" val="206344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8ABE9-DE78-6074-99A6-6F3CF439EADF}"/>
              </a:ext>
            </a:extLst>
          </p:cNvPr>
          <p:cNvSpPr>
            <a:spLocks noGrp="1"/>
          </p:cNvSpPr>
          <p:nvPr>
            <p:ph type="title"/>
          </p:nvPr>
        </p:nvSpPr>
        <p:spPr/>
        <p:txBody>
          <a:bodyPr>
            <a:normAutofit/>
          </a:bodyPr>
          <a:lstStyle/>
          <a:p>
            <a:r>
              <a:rPr lang="en-US" sz="3200" b="1" dirty="0"/>
              <a:t>Example</a:t>
            </a:r>
          </a:p>
        </p:txBody>
      </p:sp>
      <p:graphicFrame>
        <p:nvGraphicFramePr>
          <p:cNvPr id="4" name="Content Placeholder 3">
            <a:extLst>
              <a:ext uri="{FF2B5EF4-FFF2-40B4-BE49-F238E27FC236}">
                <a16:creationId xmlns:a16="http://schemas.microsoft.com/office/drawing/2014/main" id="{D5217BAD-BF70-C32E-4015-6A50FE01E664}"/>
              </a:ext>
            </a:extLst>
          </p:cNvPr>
          <p:cNvGraphicFramePr>
            <a:graphicFrameLocks noGrp="1"/>
          </p:cNvGraphicFramePr>
          <p:nvPr>
            <p:ph idx="1"/>
            <p:extLst>
              <p:ext uri="{D42A27DB-BD31-4B8C-83A1-F6EECF244321}">
                <p14:modId xmlns:p14="http://schemas.microsoft.com/office/powerpoint/2010/main" val="1854109726"/>
              </p:ext>
            </p:extLst>
          </p:nvPr>
        </p:nvGraphicFramePr>
        <p:xfrm>
          <a:off x="171450" y="1571466"/>
          <a:ext cx="11763376" cy="2560320"/>
        </p:xfrm>
        <a:graphic>
          <a:graphicData uri="http://schemas.openxmlformats.org/drawingml/2006/table">
            <a:tbl>
              <a:tblPr/>
              <a:tblGrid>
                <a:gridCol w="1470422">
                  <a:extLst>
                    <a:ext uri="{9D8B030D-6E8A-4147-A177-3AD203B41FA5}">
                      <a16:colId xmlns:a16="http://schemas.microsoft.com/office/drawing/2014/main" val="3256394854"/>
                    </a:ext>
                  </a:extLst>
                </a:gridCol>
                <a:gridCol w="1470422">
                  <a:extLst>
                    <a:ext uri="{9D8B030D-6E8A-4147-A177-3AD203B41FA5}">
                      <a16:colId xmlns:a16="http://schemas.microsoft.com/office/drawing/2014/main" val="4139809730"/>
                    </a:ext>
                  </a:extLst>
                </a:gridCol>
                <a:gridCol w="1470422">
                  <a:extLst>
                    <a:ext uri="{9D8B030D-6E8A-4147-A177-3AD203B41FA5}">
                      <a16:colId xmlns:a16="http://schemas.microsoft.com/office/drawing/2014/main" val="1895074342"/>
                    </a:ext>
                  </a:extLst>
                </a:gridCol>
                <a:gridCol w="1470422">
                  <a:extLst>
                    <a:ext uri="{9D8B030D-6E8A-4147-A177-3AD203B41FA5}">
                      <a16:colId xmlns:a16="http://schemas.microsoft.com/office/drawing/2014/main" val="1880662029"/>
                    </a:ext>
                  </a:extLst>
                </a:gridCol>
                <a:gridCol w="1470422">
                  <a:extLst>
                    <a:ext uri="{9D8B030D-6E8A-4147-A177-3AD203B41FA5}">
                      <a16:colId xmlns:a16="http://schemas.microsoft.com/office/drawing/2014/main" val="729867144"/>
                    </a:ext>
                  </a:extLst>
                </a:gridCol>
                <a:gridCol w="1470422">
                  <a:extLst>
                    <a:ext uri="{9D8B030D-6E8A-4147-A177-3AD203B41FA5}">
                      <a16:colId xmlns:a16="http://schemas.microsoft.com/office/drawing/2014/main" val="1092239030"/>
                    </a:ext>
                  </a:extLst>
                </a:gridCol>
                <a:gridCol w="1470422">
                  <a:extLst>
                    <a:ext uri="{9D8B030D-6E8A-4147-A177-3AD203B41FA5}">
                      <a16:colId xmlns:a16="http://schemas.microsoft.com/office/drawing/2014/main" val="4059155223"/>
                    </a:ext>
                  </a:extLst>
                </a:gridCol>
                <a:gridCol w="1470422">
                  <a:extLst>
                    <a:ext uri="{9D8B030D-6E8A-4147-A177-3AD203B41FA5}">
                      <a16:colId xmlns:a16="http://schemas.microsoft.com/office/drawing/2014/main" val="2065266599"/>
                    </a:ext>
                  </a:extLst>
                </a:gridCol>
              </a:tblGrid>
              <a:tr h="0">
                <a:tc>
                  <a:txBody>
                    <a:bodyPr/>
                    <a:lstStyle/>
                    <a:p>
                      <a:pPr algn="ctr"/>
                      <a:r>
                        <a:rPr lang="en-US" sz="2400">
                          <a:effectLst/>
                        </a:rPr>
                        <a:t>E_NO</a:t>
                      </a:r>
                    </a:p>
                  </a:txBody>
                  <a:tcPr anchor="ctr">
                    <a:lnL>
                      <a:noFill/>
                    </a:lnL>
                    <a:lnR>
                      <a:noFill/>
                    </a:lnR>
                    <a:lnT>
                      <a:noFill/>
                    </a:lnT>
                    <a:lnB>
                      <a:noFill/>
                    </a:lnB>
                    <a:noFill/>
                  </a:tcPr>
                </a:tc>
                <a:tc>
                  <a:txBody>
                    <a:bodyPr/>
                    <a:lstStyle/>
                    <a:p>
                      <a:pPr algn="ctr"/>
                      <a:r>
                        <a:rPr lang="en-US" sz="2400">
                          <a:effectLst/>
                        </a:rPr>
                        <a:t>E_NAME</a:t>
                      </a:r>
                    </a:p>
                  </a:txBody>
                  <a:tcPr anchor="ctr">
                    <a:lnL>
                      <a:noFill/>
                    </a:lnL>
                    <a:lnR>
                      <a:noFill/>
                    </a:lnR>
                    <a:lnT>
                      <a:noFill/>
                    </a:lnT>
                    <a:lnB>
                      <a:noFill/>
                    </a:lnB>
                    <a:noFill/>
                  </a:tcPr>
                </a:tc>
                <a:tc>
                  <a:txBody>
                    <a:bodyPr/>
                    <a:lstStyle/>
                    <a:p>
                      <a:pPr algn="ctr"/>
                      <a:r>
                        <a:rPr lang="en-US" sz="2400">
                          <a:effectLst/>
                        </a:rPr>
                        <a:t>CITY</a:t>
                      </a:r>
                    </a:p>
                  </a:txBody>
                  <a:tcPr anchor="ctr">
                    <a:lnL>
                      <a:noFill/>
                    </a:lnL>
                    <a:lnR>
                      <a:noFill/>
                    </a:lnR>
                    <a:lnT>
                      <a:noFill/>
                    </a:lnT>
                    <a:lnB>
                      <a:noFill/>
                    </a:lnB>
                    <a:noFill/>
                  </a:tcPr>
                </a:tc>
                <a:tc>
                  <a:txBody>
                    <a:bodyPr/>
                    <a:lstStyle/>
                    <a:p>
                      <a:pPr algn="ctr"/>
                      <a:r>
                        <a:rPr lang="en-US" sz="2400">
                          <a:effectLst/>
                        </a:rPr>
                        <a:t>EXPERIENCE</a:t>
                      </a:r>
                    </a:p>
                  </a:txBody>
                  <a:tcPr anchor="ctr">
                    <a:lnL>
                      <a:noFill/>
                    </a:lnL>
                    <a:lnR>
                      <a:noFill/>
                    </a:lnR>
                    <a:lnT>
                      <a:noFill/>
                    </a:lnT>
                    <a:lnB>
                      <a:noFill/>
                    </a:lnB>
                    <a:noFill/>
                  </a:tcPr>
                </a:tc>
                <a:tc>
                  <a:txBody>
                    <a:bodyPr/>
                    <a:lstStyle/>
                    <a:p>
                      <a:pPr algn="ctr"/>
                      <a:r>
                        <a:rPr lang="en-US" sz="2400">
                          <a:effectLst/>
                        </a:rPr>
                        <a:t>D_NO</a:t>
                      </a:r>
                    </a:p>
                  </a:txBody>
                  <a:tcPr anchor="ctr">
                    <a:lnL>
                      <a:noFill/>
                    </a:lnL>
                    <a:lnR>
                      <a:noFill/>
                    </a:lnR>
                    <a:lnT>
                      <a:noFill/>
                    </a:lnT>
                    <a:lnB>
                      <a:noFill/>
                    </a:lnB>
                    <a:noFill/>
                  </a:tcPr>
                </a:tc>
                <a:tc>
                  <a:txBody>
                    <a:bodyPr/>
                    <a:lstStyle/>
                    <a:p>
                      <a:pPr algn="ctr"/>
                      <a:r>
                        <a:rPr lang="en-US" sz="2400">
                          <a:effectLst/>
                        </a:rPr>
                        <a:t>D_NAME</a:t>
                      </a:r>
                    </a:p>
                  </a:txBody>
                  <a:tcPr anchor="ctr">
                    <a:lnL>
                      <a:noFill/>
                    </a:lnL>
                    <a:lnR>
                      <a:noFill/>
                    </a:lnR>
                    <a:lnT>
                      <a:noFill/>
                    </a:lnT>
                    <a:lnB>
                      <a:noFill/>
                    </a:lnB>
                    <a:noFill/>
                  </a:tcPr>
                </a:tc>
                <a:tc>
                  <a:txBody>
                    <a:bodyPr/>
                    <a:lstStyle/>
                    <a:p>
                      <a:pPr algn="ctr"/>
                      <a:r>
                        <a:rPr lang="en-US" sz="2400">
                          <a:effectLst/>
                        </a:rPr>
                        <a:t>E_NO</a:t>
                      </a:r>
                    </a:p>
                  </a:txBody>
                  <a:tcPr anchor="ctr">
                    <a:lnL>
                      <a:noFill/>
                    </a:lnL>
                    <a:lnR>
                      <a:noFill/>
                    </a:lnR>
                    <a:lnT>
                      <a:noFill/>
                    </a:lnT>
                    <a:lnB>
                      <a:noFill/>
                    </a:lnB>
                    <a:noFill/>
                  </a:tcPr>
                </a:tc>
                <a:tc>
                  <a:txBody>
                    <a:bodyPr/>
                    <a:lstStyle/>
                    <a:p>
                      <a:pPr algn="ctr"/>
                      <a:r>
                        <a:rPr lang="en-US" sz="2400">
                          <a:effectLst/>
                        </a:rPr>
                        <a:t>MIN_EXPERIENCE</a:t>
                      </a:r>
                    </a:p>
                  </a:txBody>
                  <a:tcPr anchor="ctr">
                    <a:lnL>
                      <a:noFill/>
                    </a:lnL>
                    <a:lnR>
                      <a:noFill/>
                    </a:lnR>
                    <a:lnT>
                      <a:noFill/>
                    </a:lnT>
                    <a:lnB>
                      <a:noFill/>
                    </a:lnB>
                    <a:noFill/>
                  </a:tcPr>
                </a:tc>
                <a:extLst>
                  <a:ext uri="{0D108BD9-81ED-4DB2-BD59-A6C34878D82A}">
                    <a16:rowId xmlns:a16="http://schemas.microsoft.com/office/drawing/2014/main" val="4185608635"/>
                  </a:ext>
                </a:extLst>
              </a:tr>
              <a:tr h="0">
                <a:tc>
                  <a:txBody>
                    <a:bodyPr/>
                    <a:lstStyle/>
                    <a:p>
                      <a:pPr algn="ctr"/>
                      <a:r>
                        <a:rPr lang="en-US" sz="2400">
                          <a:effectLst/>
                        </a:rPr>
                        <a:t>E-1</a:t>
                      </a:r>
                    </a:p>
                  </a:txBody>
                  <a:tcPr anchor="ctr">
                    <a:lnL>
                      <a:noFill/>
                    </a:lnL>
                    <a:lnR>
                      <a:noFill/>
                    </a:lnR>
                    <a:lnT>
                      <a:noFill/>
                    </a:lnT>
                    <a:lnB>
                      <a:noFill/>
                    </a:lnB>
                    <a:noFill/>
                  </a:tcPr>
                </a:tc>
                <a:tc>
                  <a:txBody>
                    <a:bodyPr/>
                    <a:lstStyle/>
                    <a:p>
                      <a:pPr algn="ctr"/>
                      <a:r>
                        <a:rPr lang="en-US" sz="2400">
                          <a:effectLst/>
                        </a:rPr>
                        <a:t>Ram</a:t>
                      </a:r>
                    </a:p>
                  </a:txBody>
                  <a:tcPr anchor="ctr">
                    <a:lnL>
                      <a:noFill/>
                    </a:lnL>
                    <a:lnR>
                      <a:noFill/>
                    </a:lnR>
                    <a:lnT>
                      <a:noFill/>
                    </a:lnT>
                    <a:lnB>
                      <a:noFill/>
                    </a:lnB>
                    <a:noFill/>
                  </a:tcPr>
                </a:tc>
                <a:tc>
                  <a:txBody>
                    <a:bodyPr/>
                    <a:lstStyle/>
                    <a:p>
                      <a:pPr algn="ctr"/>
                      <a:r>
                        <a:rPr lang="en-US" sz="2400">
                          <a:effectLst/>
                        </a:rPr>
                        <a:t>Delhi</a:t>
                      </a:r>
                    </a:p>
                  </a:txBody>
                  <a:tcPr anchor="ctr">
                    <a:lnL>
                      <a:noFill/>
                    </a:lnL>
                    <a:lnR>
                      <a:noFill/>
                    </a:lnR>
                    <a:lnT>
                      <a:noFill/>
                    </a:lnT>
                    <a:lnB>
                      <a:noFill/>
                    </a:lnB>
                    <a:noFill/>
                  </a:tcPr>
                </a:tc>
                <a:tc>
                  <a:txBody>
                    <a:bodyPr/>
                    <a:lstStyle/>
                    <a:p>
                      <a:pPr algn="ctr"/>
                      <a:r>
                        <a:rPr lang="en-US" sz="2400">
                          <a:effectLst/>
                        </a:rPr>
                        <a:t>04</a:t>
                      </a:r>
                    </a:p>
                  </a:txBody>
                  <a:tcPr anchor="ctr">
                    <a:lnL>
                      <a:noFill/>
                    </a:lnL>
                    <a:lnR>
                      <a:noFill/>
                    </a:lnR>
                    <a:lnT>
                      <a:noFill/>
                    </a:lnT>
                    <a:lnB>
                      <a:noFill/>
                    </a:lnB>
                    <a:noFill/>
                  </a:tcPr>
                </a:tc>
                <a:tc>
                  <a:txBody>
                    <a:bodyPr/>
                    <a:lstStyle/>
                    <a:p>
                      <a:pPr algn="ctr"/>
                      <a:r>
                        <a:rPr lang="en-US" sz="2400">
                          <a:effectLst/>
                        </a:rPr>
                        <a:t>D-1</a:t>
                      </a:r>
                    </a:p>
                  </a:txBody>
                  <a:tcPr anchor="ctr">
                    <a:lnL>
                      <a:noFill/>
                    </a:lnL>
                    <a:lnR>
                      <a:noFill/>
                    </a:lnR>
                    <a:lnT>
                      <a:noFill/>
                    </a:lnT>
                    <a:lnB>
                      <a:noFill/>
                    </a:lnB>
                    <a:noFill/>
                  </a:tcPr>
                </a:tc>
                <a:tc>
                  <a:txBody>
                    <a:bodyPr/>
                    <a:lstStyle/>
                    <a:p>
                      <a:pPr algn="ctr"/>
                      <a:r>
                        <a:rPr lang="en-US" sz="2400">
                          <a:effectLst/>
                        </a:rPr>
                        <a:t>HR</a:t>
                      </a:r>
                    </a:p>
                  </a:txBody>
                  <a:tcPr anchor="ctr">
                    <a:lnL>
                      <a:noFill/>
                    </a:lnL>
                    <a:lnR>
                      <a:noFill/>
                    </a:lnR>
                    <a:lnT>
                      <a:noFill/>
                    </a:lnT>
                    <a:lnB>
                      <a:noFill/>
                    </a:lnB>
                    <a:noFill/>
                  </a:tcPr>
                </a:tc>
                <a:tc>
                  <a:txBody>
                    <a:bodyPr/>
                    <a:lstStyle/>
                    <a:p>
                      <a:pPr algn="ctr"/>
                      <a:r>
                        <a:rPr lang="en-US" sz="2400">
                          <a:effectLst/>
                        </a:rPr>
                        <a:t>E-1</a:t>
                      </a:r>
                    </a:p>
                  </a:txBody>
                  <a:tcPr anchor="ctr">
                    <a:lnL>
                      <a:noFill/>
                    </a:lnL>
                    <a:lnR>
                      <a:noFill/>
                    </a:lnR>
                    <a:lnT>
                      <a:noFill/>
                    </a:lnT>
                    <a:lnB>
                      <a:noFill/>
                    </a:lnB>
                    <a:noFill/>
                  </a:tcPr>
                </a:tc>
                <a:tc>
                  <a:txBody>
                    <a:bodyPr/>
                    <a:lstStyle/>
                    <a:p>
                      <a:pPr algn="ctr"/>
                      <a:r>
                        <a:rPr lang="en-US" sz="2400">
                          <a:effectLst/>
                        </a:rPr>
                        <a:t>03</a:t>
                      </a:r>
                    </a:p>
                  </a:txBody>
                  <a:tcPr anchor="ctr">
                    <a:lnL>
                      <a:noFill/>
                    </a:lnL>
                    <a:lnR>
                      <a:noFill/>
                    </a:lnR>
                    <a:lnT>
                      <a:noFill/>
                    </a:lnT>
                    <a:lnB>
                      <a:noFill/>
                    </a:lnB>
                    <a:noFill/>
                  </a:tcPr>
                </a:tc>
                <a:extLst>
                  <a:ext uri="{0D108BD9-81ED-4DB2-BD59-A6C34878D82A}">
                    <a16:rowId xmlns:a16="http://schemas.microsoft.com/office/drawing/2014/main" val="1148044198"/>
                  </a:ext>
                </a:extLst>
              </a:tr>
              <a:tr h="0">
                <a:tc>
                  <a:txBody>
                    <a:bodyPr/>
                    <a:lstStyle/>
                    <a:p>
                      <a:pPr algn="ctr"/>
                      <a:r>
                        <a:rPr lang="en-US" sz="2400">
                          <a:effectLst/>
                        </a:rPr>
                        <a:t>E-2</a:t>
                      </a:r>
                    </a:p>
                  </a:txBody>
                  <a:tcPr anchor="ctr">
                    <a:lnL>
                      <a:noFill/>
                    </a:lnL>
                    <a:lnR>
                      <a:noFill/>
                    </a:lnR>
                    <a:lnT>
                      <a:noFill/>
                    </a:lnT>
                    <a:lnB>
                      <a:noFill/>
                    </a:lnB>
                    <a:noFill/>
                  </a:tcPr>
                </a:tc>
                <a:tc>
                  <a:txBody>
                    <a:bodyPr/>
                    <a:lstStyle/>
                    <a:p>
                      <a:pPr algn="ctr"/>
                      <a:r>
                        <a:rPr lang="en-US" sz="2400">
                          <a:effectLst/>
                        </a:rPr>
                        <a:t>Varun</a:t>
                      </a:r>
                    </a:p>
                  </a:txBody>
                  <a:tcPr anchor="ctr">
                    <a:lnL>
                      <a:noFill/>
                    </a:lnL>
                    <a:lnR>
                      <a:noFill/>
                    </a:lnR>
                    <a:lnT>
                      <a:noFill/>
                    </a:lnT>
                    <a:lnB>
                      <a:noFill/>
                    </a:lnB>
                    <a:noFill/>
                  </a:tcPr>
                </a:tc>
                <a:tc>
                  <a:txBody>
                    <a:bodyPr/>
                    <a:lstStyle/>
                    <a:p>
                      <a:pPr algn="ctr"/>
                      <a:r>
                        <a:rPr lang="en-US" sz="2400">
                          <a:effectLst/>
                        </a:rPr>
                        <a:t>Chandigarh</a:t>
                      </a:r>
                    </a:p>
                  </a:txBody>
                  <a:tcPr anchor="ctr">
                    <a:lnL>
                      <a:noFill/>
                    </a:lnL>
                    <a:lnR>
                      <a:noFill/>
                    </a:lnR>
                    <a:lnT>
                      <a:noFill/>
                    </a:lnT>
                    <a:lnB>
                      <a:noFill/>
                    </a:lnB>
                    <a:noFill/>
                  </a:tcPr>
                </a:tc>
                <a:tc>
                  <a:txBody>
                    <a:bodyPr/>
                    <a:lstStyle/>
                    <a:p>
                      <a:pPr algn="ctr"/>
                      <a:r>
                        <a:rPr lang="en-US" sz="2400">
                          <a:effectLst/>
                        </a:rPr>
                        <a:t>09</a:t>
                      </a:r>
                    </a:p>
                  </a:txBody>
                  <a:tcPr anchor="ctr">
                    <a:lnL>
                      <a:noFill/>
                    </a:lnL>
                    <a:lnR>
                      <a:noFill/>
                    </a:lnR>
                    <a:lnT>
                      <a:noFill/>
                    </a:lnT>
                    <a:lnB>
                      <a:noFill/>
                    </a:lnB>
                    <a:noFill/>
                  </a:tcPr>
                </a:tc>
                <a:tc>
                  <a:txBody>
                    <a:bodyPr/>
                    <a:lstStyle/>
                    <a:p>
                      <a:pPr algn="ctr"/>
                      <a:r>
                        <a:rPr lang="en-US" sz="2400">
                          <a:effectLst/>
                        </a:rPr>
                        <a:t>D-2</a:t>
                      </a:r>
                    </a:p>
                  </a:txBody>
                  <a:tcPr anchor="ctr">
                    <a:lnL>
                      <a:noFill/>
                    </a:lnL>
                    <a:lnR>
                      <a:noFill/>
                    </a:lnR>
                    <a:lnT>
                      <a:noFill/>
                    </a:lnT>
                    <a:lnB>
                      <a:noFill/>
                    </a:lnB>
                    <a:noFill/>
                  </a:tcPr>
                </a:tc>
                <a:tc>
                  <a:txBody>
                    <a:bodyPr/>
                    <a:lstStyle/>
                    <a:p>
                      <a:pPr algn="ctr"/>
                      <a:r>
                        <a:rPr lang="en-US" sz="2400">
                          <a:effectLst/>
                        </a:rPr>
                        <a:t>IT</a:t>
                      </a:r>
                    </a:p>
                  </a:txBody>
                  <a:tcPr anchor="ctr">
                    <a:lnL>
                      <a:noFill/>
                    </a:lnL>
                    <a:lnR>
                      <a:noFill/>
                    </a:lnR>
                    <a:lnT>
                      <a:noFill/>
                    </a:lnT>
                    <a:lnB>
                      <a:noFill/>
                    </a:lnB>
                    <a:noFill/>
                  </a:tcPr>
                </a:tc>
                <a:tc>
                  <a:txBody>
                    <a:bodyPr/>
                    <a:lstStyle/>
                    <a:p>
                      <a:pPr algn="ctr"/>
                      <a:r>
                        <a:rPr lang="en-US" sz="2400" dirty="0">
                          <a:effectLst/>
                        </a:rPr>
                        <a:t>E-2</a:t>
                      </a:r>
                    </a:p>
                  </a:txBody>
                  <a:tcPr anchor="ctr">
                    <a:lnL>
                      <a:noFill/>
                    </a:lnL>
                    <a:lnR>
                      <a:noFill/>
                    </a:lnR>
                    <a:lnT>
                      <a:noFill/>
                    </a:lnT>
                    <a:lnB>
                      <a:noFill/>
                    </a:lnB>
                    <a:noFill/>
                  </a:tcPr>
                </a:tc>
                <a:tc>
                  <a:txBody>
                    <a:bodyPr/>
                    <a:lstStyle/>
                    <a:p>
                      <a:pPr algn="ctr"/>
                      <a:r>
                        <a:rPr lang="en-US" sz="2400">
                          <a:effectLst/>
                        </a:rPr>
                        <a:t>05</a:t>
                      </a:r>
                    </a:p>
                  </a:txBody>
                  <a:tcPr anchor="ctr">
                    <a:lnL>
                      <a:noFill/>
                    </a:lnL>
                    <a:lnR>
                      <a:noFill/>
                    </a:lnR>
                    <a:lnT>
                      <a:noFill/>
                    </a:lnT>
                    <a:lnB>
                      <a:noFill/>
                    </a:lnB>
                    <a:noFill/>
                  </a:tcPr>
                </a:tc>
                <a:extLst>
                  <a:ext uri="{0D108BD9-81ED-4DB2-BD59-A6C34878D82A}">
                    <a16:rowId xmlns:a16="http://schemas.microsoft.com/office/drawing/2014/main" val="3126451118"/>
                  </a:ext>
                </a:extLst>
              </a:tr>
              <a:tr h="0">
                <a:tc>
                  <a:txBody>
                    <a:bodyPr/>
                    <a:lstStyle/>
                    <a:p>
                      <a:pPr algn="ctr"/>
                      <a:r>
                        <a:rPr lang="en-US" sz="2400">
                          <a:effectLst/>
                        </a:rPr>
                        <a:t>E-3</a:t>
                      </a:r>
                    </a:p>
                  </a:txBody>
                  <a:tcPr anchor="ctr">
                    <a:lnL>
                      <a:noFill/>
                    </a:lnL>
                    <a:lnR>
                      <a:noFill/>
                    </a:lnR>
                    <a:lnT>
                      <a:noFill/>
                    </a:lnT>
                    <a:lnB>
                      <a:noFill/>
                    </a:lnB>
                    <a:noFill/>
                  </a:tcPr>
                </a:tc>
                <a:tc>
                  <a:txBody>
                    <a:bodyPr/>
                    <a:lstStyle/>
                    <a:p>
                      <a:pPr algn="ctr"/>
                      <a:r>
                        <a:rPr lang="en-US" sz="2400">
                          <a:effectLst/>
                        </a:rPr>
                        <a:t>Ravi</a:t>
                      </a:r>
                    </a:p>
                  </a:txBody>
                  <a:tcPr anchor="ctr">
                    <a:lnL>
                      <a:noFill/>
                    </a:lnL>
                    <a:lnR>
                      <a:noFill/>
                    </a:lnR>
                    <a:lnT>
                      <a:noFill/>
                    </a:lnT>
                    <a:lnB>
                      <a:noFill/>
                    </a:lnB>
                    <a:noFill/>
                  </a:tcPr>
                </a:tc>
                <a:tc>
                  <a:txBody>
                    <a:bodyPr/>
                    <a:lstStyle/>
                    <a:p>
                      <a:pPr algn="ctr"/>
                      <a:r>
                        <a:rPr lang="en-US" sz="2400">
                          <a:effectLst/>
                        </a:rPr>
                        <a:t>Noida</a:t>
                      </a:r>
                    </a:p>
                  </a:txBody>
                  <a:tcPr anchor="ctr">
                    <a:lnL>
                      <a:noFill/>
                    </a:lnL>
                    <a:lnR>
                      <a:noFill/>
                    </a:lnR>
                    <a:lnT>
                      <a:noFill/>
                    </a:lnT>
                    <a:lnB>
                      <a:noFill/>
                    </a:lnB>
                    <a:noFill/>
                  </a:tcPr>
                </a:tc>
                <a:tc>
                  <a:txBody>
                    <a:bodyPr/>
                    <a:lstStyle/>
                    <a:p>
                      <a:pPr algn="ctr"/>
                      <a:r>
                        <a:rPr lang="en-US" sz="2400">
                          <a:effectLst/>
                        </a:rPr>
                        <a:t>03</a:t>
                      </a:r>
                    </a:p>
                  </a:txBody>
                  <a:tcPr anchor="ctr">
                    <a:lnL>
                      <a:noFill/>
                    </a:lnL>
                    <a:lnR>
                      <a:noFill/>
                    </a:lnR>
                    <a:lnT>
                      <a:noFill/>
                    </a:lnT>
                    <a:lnB>
                      <a:noFill/>
                    </a:lnB>
                    <a:noFill/>
                  </a:tcPr>
                </a:tc>
                <a:tc>
                  <a:txBody>
                    <a:bodyPr/>
                    <a:lstStyle/>
                    <a:p>
                      <a:pPr algn="ctr"/>
                      <a:r>
                        <a:rPr lang="en-US" sz="2400">
                          <a:effectLst/>
                        </a:rPr>
                        <a:t>D-3</a:t>
                      </a:r>
                    </a:p>
                  </a:txBody>
                  <a:tcPr anchor="ctr">
                    <a:lnL>
                      <a:noFill/>
                    </a:lnL>
                    <a:lnR>
                      <a:noFill/>
                    </a:lnR>
                    <a:lnT>
                      <a:noFill/>
                    </a:lnT>
                    <a:lnB>
                      <a:noFill/>
                    </a:lnB>
                    <a:noFill/>
                  </a:tcPr>
                </a:tc>
                <a:tc>
                  <a:txBody>
                    <a:bodyPr/>
                    <a:lstStyle/>
                    <a:p>
                      <a:pPr algn="ctr"/>
                      <a:r>
                        <a:rPr lang="en-US" sz="2400">
                          <a:effectLst/>
                        </a:rPr>
                        <a:t>Marketing</a:t>
                      </a:r>
                    </a:p>
                  </a:txBody>
                  <a:tcPr anchor="ctr">
                    <a:lnL>
                      <a:noFill/>
                    </a:lnL>
                    <a:lnR>
                      <a:noFill/>
                    </a:lnR>
                    <a:lnT>
                      <a:noFill/>
                    </a:lnT>
                    <a:lnB>
                      <a:noFill/>
                    </a:lnB>
                    <a:noFill/>
                  </a:tcPr>
                </a:tc>
                <a:tc>
                  <a:txBody>
                    <a:bodyPr/>
                    <a:lstStyle/>
                    <a:p>
                      <a:pPr algn="ctr"/>
                      <a:r>
                        <a:rPr lang="en-US" sz="2400">
                          <a:effectLst/>
                        </a:rPr>
                        <a:t>E-3</a:t>
                      </a:r>
                    </a:p>
                  </a:txBody>
                  <a:tcPr anchor="ctr">
                    <a:lnL>
                      <a:noFill/>
                    </a:lnL>
                    <a:lnR>
                      <a:noFill/>
                    </a:lnR>
                    <a:lnT>
                      <a:noFill/>
                    </a:lnT>
                    <a:lnB>
                      <a:noFill/>
                    </a:lnB>
                    <a:noFill/>
                  </a:tcPr>
                </a:tc>
                <a:tc>
                  <a:txBody>
                    <a:bodyPr/>
                    <a:lstStyle/>
                    <a:p>
                      <a:pPr algn="ctr"/>
                      <a:r>
                        <a:rPr lang="en-US" sz="2400" dirty="0">
                          <a:effectLst/>
                        </a:rPr>
                        <a:t>02</a:t>
                      </a:r>
                    </a:p>
                  </a:txBody>
                  <a:tcPr anchor="ctr">
                    <a:lnL>
                      <a:noFill/>
                    </a:lnL>
                    <a:lnR>
                      <a:noFill/>
                    </a:lnR>
                    <a:lnT>
                      <a:noFill/>
                    </a:lnT>
                    <a:lnB>
                      <a:noFill/>
                    </a:lnB>
                    <a:noFill/>
                  </a:tcPr>
                </a:tc>
                <a:extLst>
                  <a:ext uri="{0D108BD9-81ED-4DB2-BD59-A6C34878D82A}">
                    <a16:rowId xmlns:a16="http://schemas.microsoft.com/office/drawing/2014/main" val="4175117611"/>
                  </a:ext>
                </a:extLst>
              </a:tr>
            </a:tbl>
          </a:graphicData>
        </a:graphic>
      </p:graphicFrame>
      <p:sp>
        <p:nvSpPr>
          <p:cNvPr id="6" name="TextBox 5">
            <a:extLst>
              <a:ext uri="{FF2B5EF4-FFF2-40B4-BE49-F238E27FC236}">
                <a16:creationId xmlns:a16="http://schemas.microsoft.com/office/drawing/2014/main" id="{66127993-64BC-68A0-072D-1A5D2BCCFE9F}"/>
              </a:ext>
            </a:extLst>
          </p:cNvPr>
          <p:cNvSpPr txBox="1"/>
          <p:nvPr/>
        </p:nvSpPr>
        <p:spPr>
          <a:xfrm>
            <a:off x="904874" y="4820335"/>
            <a:ext cx="10448925" cy="954107"/>
          </a:xfrm>
          <a:prstGeom prst="rect">
            <a:avLst/>
          </a:prstGeom>
          <a:noFill/>
        </p:spPr>
        <p:txBody>
          <a:bodyPr wrap="square">
            <a:spAutoFit/>
          </a:bodyPr>
          <a:lstStyle/>
          <a:p>
            <a:r>
              <a:rPr lang="en-US" sz="2800" b="0" i="0" dirty="0">
                <a:effectLst/>
                <a:latin typeface="Times New Roman" panose="02020603050405020304" pitchFamily="18" charset="0"/>
                <a:cs typeface="Times New Roman" panose="02020603050405020304" pitchFamily="18" charset="0"/>
              </a:rPr>
              <a:t>Check Cartesian Product, if the tuple contains same E_NO, insert that tuple in the output relation</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3561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A2F23-8963-3849-907B-1B0BCA216D20}"/>
              </a:ext>
            </a:extLst>
          </p:cNvPr>
          <p:cNvSpPr>
            <a:spLocks noGrp="1"/>
          </p:cNvSpPr>
          <p:nvPr>
            <p:ph type="title"/>
          </p:nvPr>
        </p:nvSpPr>
        <p:spPr/>
        <p:txBody>
          <a:bodyPr/>
          <a:lstStyle/>
          <a:p>
            <a:r>
              <a:rPr lang="en-US" b="1" dirty="0"/>
              <a:t>Natural Join</a:t>
            </a:r>
            <a:r>
              <a:rPr lang="en-US" b="1" i="0" dirty="0">
                <a:solidFill>
                  <a:srgbClr val="273239"/>
                </a:solidFill>
                <a:effectLst/>
                <a:latin typeface="Times New Roman" panose="02020603050405020304" pitchFamily="18" charset="0"/>
                <a:cs typeface="Times New Roman" panose="02020603050405020304" pitchFamily="18" charset="0"/>
              </a:rPr>
              <a:t> (⋈)</a:t>
            </a:r>
            <a:endParaRPr lang="en-US" b="1" dirty="0"/>
          </a:p>
        </p:txBody>
      </p:sp>
      <p:sp>
        <p:nvSpPr>
          <p:cNvPr id="3" name="Content Placeholder 2">
            <a:extLst>
              <a:ext uri="{FF2B5EF4-FFF2-40B4-BE49-F238E27FC236}">
                <a16:creationId xmlns:a16="http://schemas.microsoft.com/office/drawing/2014/main" id="{4E181823-A990-C66A-12CD-1FC080FC9F59}"/>
              </a:ext>
            </a:extLst>
          </p:cNvPr>
          <p:cNvSpPr>
            <a:spLocks noGrp="1"/>
          </p:cNvSpPr>
          <p:nvPr>
            <p:ph idx="1"/>
          </p:nvPr>
        </p:nvSpPr>
        <p:spPr>
          <a:xfrm>
            <a:off x="838199" y="1690688"/>
            <a:ext cx="10887075" cy="5167311"/>
          </a:xfrm>
        </p:spPr>
        <p:txBody>
          <a:bodyPr>
            <a:normAutofit fontScale="92500" lnSpcReduction="20000"/>
          </a:bodyPr>
          <a:lstStyle/>
          <a:p>
            <a:pPr algn="just">
              <a:lnSpc>
                <a:spcPct val="120000"/>
              </a:lnSpc>
            </a:pPr>
            <a:r>
              <a:rPr lang="en-US" b="1" i="0" dirty="0">
                <a:effectLst/>
                <a:cs typeface="Times New Roman" panose="02020603050405020304" pitchFamily="18" charset="0"/>
              </a:rPr>
              <a:t>A comparison operator is not used in a natural join.</a:t>
            </a:r>
            <a:r>
              <a:rPr lang="en-US" b="0" i="0" dirty="0">
                <a:effectLst/>
                <a:cs typeface="Times New Roman" panose="02020603050405020304" pitchFamily="18" charset="0"/>
              </a:rPr>
              <a:t> It does not concatenate like a Cartesian product. A Natural Join can be performed only if two relations share at least </a:t>
            </a:r>
            <a:r>
              <a:rPr lang="en-US" b="1" i="0" dirty="0">
                <a:effectLst/>
                <a:cs typeface="Times New Roman" panose="02020603050405020304" pitchFamily="18" charset="0"/>
              </a:rPr>
              <a:t>one common attribute</a:t>
            </a:r>
            <a:r>
              <a:rPr lang="en-US" b="0" i="0" dirty="0">
                <a:effectLst/>
                <a:cs typeface="Times New Roman" panose="02020603050405020304" pitchFamily="18" charset="0"/>
              </a:rPr>
              <a:t>. Furthermore, the attributes </a:t>
            </a:r>
            <a:r>
              <a:rPr lang="en-US" b="1" i="0" dirty="0">
                <a:effectLst/>
                <a:cs typeface="Times New Roman" panose="02020603050405020304" pitchFamily="18" charset="0"/>
              </a:rPr>
              <a:t>must share the same name and domain</a:t>
            </a:r>
            <a:r>
              <a:rPr lang="en-US" b="0" i="0" dirty="0">
                <a:effectLst/>
                <a:cs typeface="Times New Roman" panose="02020603050405020304" pitchFamily="18" charset="0"/>
              </a:rPr>
              <a:t>.</a:t>
            </a:r>
            <a:br>
              <a:rPr lang="en-US" dirty="0">
                <a:cs typeface="Times New Roman" panose="02020603050405020304" pitchFamily="18" charset="0"/>
              </a:rPr>
            </a:br>
            <a:r>
              <a:rPr lang="en-US" b="0" i="0" dirty="0">
                <a:effectLst/>
                <a:cs typeface="Times New Roman" panose="02020603050405020304" pitchFamily="18" charset="0"/>
              </a:rPr>
              <a:t>Natural join operates on matching attributes where the values of the attributes in both relations are the same and </a:t>
            </a:r>
            <a:r>
              <a:rPr lang="en-US" b="1" i="0" dirty="0">
                <a:effectLst/>
                <a:cs typeface="Times New Roman" panose="02020603050405020304" pitchFamily="18" charset="0"/>
              </a:rPr>
              <a:t>remove the duplicate</a:t>
            </a:r>
            <a:r>
              <a:rPr lang="en-US" b="0" i="0" dirty="0">
                <a:effectLst/>
                <a:cs typeface="Times New Roman" panose="02020603050405020304" pitchFamily="18" charset="0"/>
              </a:rPr>
              <a:t> ones.</a:t>
            </a:r>
            <a:br>
              <a:rPr lang="en-US" dirty="0">
                <a:cs typeface="Times New Roman" panose="02020603050405020304" pitchFamily="18" charset="0"/>
              </a:rPr>
            </a:br>
            <a:endParaRPr lang="en-US" dirty="0">
              <a:cs typeface="Times New Roman" panose="02020603050405020304" pitchFamily="18" charset="0"/>
            </a:endParaRPr>
          </a:p>
          <a:p>
            <a:pPr algn="just"/>
            <a:r>
              <a:rPr lang="en-US" b="1" i="0" dirty="0">
                <a:effectLst/>
                <a:latin typeface="__Source_Sans_Pro_fa6df0"/>
              </a:rPr>
              <a:t>Preferably Natural Join is performed on the foreign key.</a:t>
            </a:r>
            <a:br>
              <a:rPr lang="en-US" dirty="0"/>
            </a:br>
            <a:endParaRPr lang="en-US" dirty="0"/>
          </a:p>
          <a:p>
            <a:pPr algn="just"/>
            <a:r>
              <a:rPr lang="en-US" b="0" i="0" dirty="0" err="1">
                <a:effectLst/>
                <a:latin typeface="__Source_Sans_Pro_fa6df0"/>
              </a:rPr>
              <a:t>Notation:R⋈S</a:t>
            </a:r>
            <a:endParaRPr lang="en-US" b="0" i="0" dirty="0">
              <a:effectLst/>
              <a:latin typeface="__Source_Sans_Pro_fa6df0"/>
            </a:endParaRPr>
          </a:p>
          <a:p>
            <a:pPr algn="just"/>
            <a:br>
              <a:rPr lang="en-US" dirty="0"/>
            </a:br>
            <a:r>
              <a:rPr lang="en-US" b="0" i="0" dirty="0">
                <a:effectLst/>
                <a:latin typeface="__Source_Sans_Pro_fa6df0"/>
              </a:rPr>
              <a:t>Where R is the first relation</a:t>
            </a:r>
            <a:br>
              <a:rPr lang="en-US" dirty="0"/>
            </a:br>
            <a:r>
              <a:rPr lang="en-US" b="0" i="0" dirty="0">
                <a:effectLst/>
                <a:latin typeface="__Source_Sans_Pro_fa6df0"/>
              </a:rPr>
              <a:t>S is the second relation</a:t>
            </a:r>
            <a:endParaRPr lang="en-US" dirty="0"/>
          </a:p>
        </p:txBody>
      </p:sp>
    </p:spTree>
    <p:extLst>
      <p:ext uri="{BB962C8B-B14F-4D97-AF65-F5344CB8AC3E}">
        <p14:creationId xmlns:p14="http://schemas.microsoft.com/office/powerpoint/2010/main" val="3722332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F76F8-8091-1343-D700-41E7B2E4C044}"/>
              </a:ext>
            </a:extLst>
          </p:cNvPr>
          <p:cNvSpPr>
            <a:spLocks noGrp="1"/>
          </p:cNvSpPr>
          <p:nvPr>
            <p:ph type="title"/>
          </p:nvPr>
        </p:nvSpPr>
        <p:spPr>
          <a:xfrm>
            <a:off x="838200" y="365125"/>
            <a:ext cx="10515600" cy="701675"/>
          </a:xfrm>
        </p:spPr>
        <p:txBody>
          <a:bodyPr/>
          <a:lstStyle/>
          <a:p>
            <a:r>
              <a:rPr lang="en-US" b="1" dirty="0"/>
              <a:t>Example</a:t>
            </a:r>
          </a:p>
        </p:txBody>
      </p:sp>
      <p:sp>
        <p:nvSpPr>
          <p:cNvPr id="3" name="Content Placeholder 2">
            <a:extLst>
              <a:ext uri="{FF2B5EF4-FFF2-40B4-BE49-F238E27FC236}">
                <a16:creationId xmlns:a16="http://schemas.microsoft.com/office/drawing/2014/main" id="{E1EB636A-C425-EB28-ADE5-F95F4FB6F667}"/>
              </a:ext>
            </a:extLst>
          </p:cNvPr>
          <p:cNvSpPr>
            <a:spLocks noGrp="1"/>
          </p:cNvSpPr>
          <p:nvPr>
            <p:ph idx="1"/>
          </p:nvPr>
        </p:nvSpPr>
        <p:spPr>
          <a:xfrm>
            <a:off x="838200" y="1457326"/>
            <a:ext cx="10515600" cy="5400674"/>
          </a:xfrm>
        </p:spPr>
        <p:txBody>
          <a:bodyPr/>
          <a:lstStyle/>
          <a:p>
            <a:pPr algn="l"/>
            <a:r>
              <a:rPr lang="en-US" dirty="0"/>
              <a:t>W</a:t>
            </a:r>
            <a:r>
              <a:rPr lang="en-US" b="0" i="0" dirty="0">
                <a:effectLst/>
              </a:rPr>
              <a:t>e want to join EMPLOYEE and DEPARTMENT relation with E_NO as a common attribute.</a:t>
            </a:r>
          </a:p>
          <a:p>
            <a:pPr algn="l"/>
            <a:r>
              <a:rPr lang="en-US" b="0" i="0" dirty="0">
                <a:effectLst/>
              </a:rPr>
              <a:t>Notice, here E_NO has the same name in both the relations and also consists of the same domain, i.e., in both relations E_NO is a string.</a:t>
            </a:r>
          </a:p>
          <a:p>
            <a:r>
              <a:rPr lang="en-US" b="1" dirty="0"/>
              <a:t>EMPLOYEE ⋈ DEPARTMENT</a:t>
            </a:r>
          </a:p>
          <a:p>
            <a:endParaRPr lang="en-US" b="1" dirty="0"/>
          </a:p>
          <a:p>
            <a:endParaRPr lang="en-US" dirty="0"/>
          </a:p>
        </p:txBody>
      </p:sp>
      <p:graphicFrame>
        <p:nvGraphicFramePr>
          <p:cNvPr id="4" name="Table 3">
            <a:extLst>
              <a:ext uri="{FF2B5EF4-FFF2-40B4-BE49-F238E27FC236}">
                <a16:creationId xmlns:a16="http://schemas.microsoft.com/office/drawing/2014/main" id="{F9114EEB-49C0-94C9-6122-1657D3DCCADD}"/>
              </a:ext>
            </a:extLst>
          </p:cNvPr>
          <p:cNvGraphicFramePr>
            <a:graphicFrameLocks noGrp="1"/>
          </p:cNvGraphicFramePr>
          <p:nvPr>
            <p:extLst>
              <p:ext uri="{D42A27DB-BD31-4B8C-83A1-F6EECF244321}">
                <p14:modId xmlns:p14="http://schemas.microsoft.com/office/powerpoint/2010/main" val="2216258521"/>
              </p:ext>
            </p:extLst>
          </p:nvPr>
        </p:nvGraphicFramePr>
        <p:xfrm>
          <a:off x="0" y="3595688"/>
          <a:ext cx="11795756" cy="2194560"/>
        </p:xfrm>
        <a:graphic>
          <a:graphicData uri="http://schemas.openxmlformats.org/drawingml/2006/table">
            <a:tbl>
              <a:tblPr/>
              <a:tblGrid>
                <a:gridCol w="1493520">
                  <a:extLst>
                    <a:ext uri="{9D8B030D-6E8A-4147-A177-3AD203B41FA5}">
                      <a16:colId xmlns:a16="http://schemas.microsoft.com/office/drawing/2014/main" val="3180546594"/>
                    </a:ext>
                  </a:extLst>
                </a:gridCol>
                <a:gridCol w="1686560">
                  <a:extLst>
                    <a:ext uri="{9D8B030D-6E8A-4147-A177-3AD203B41FA5}">
                      <a16:colId xmlns:a16="http://schemas.microsoft.com/office/drawing/2014/main" val="2618519713"/>
                    </a:ext>
                  </a:extLst>
                </a:gridCol>
                <a:gridCol w="1619250">
                  <a:extLst>
                    <a:ext uri="{9D8B030D-6E8A-4147-A177-3AD203B41FA5}">
                      <a16:colId xmlns:a16="http://schemas.microsoft.com/office/drawing/2014/main" val="3599545728"/>
                    </a:ext>
                  </a:extLst>
                </a:gridCol>
                <a:gridCol w="1941102">
                  <a:extLst>
                    <a:ext uri="{9D8B030D-6E8A-4147-A177-3AD203B41FA5}">
                      <a16:colId xmlns:a16="http://schemas.microsoft.com/office/drawing/2014/main" val="1032188581"/>
                    </a:ext>
                  </a:extLst>
                </a:gridCol>
                <a:gridCol w="1685108">
                  <a:extLst>
                    <a:ext uri="{9D8B030D-6E8A-4147-A177-3AD203B41FA5}">
                      <a16:colId xmlns:a16="http://schemas.microsoft.com/office/drawing/2014/main" val="1454723357"/>
                    </a:ext>
                  </a:extLst>
                </a:gridCol>
                <a:gridCol w="1685108">
                  <a:extLst>
                    <a:ext uri="{9D8B030D-6E8A-4147-A177-3AD203B41FA5}">
                      <a16:colId xmlns:a16="http://schemas.microsoft.com/office/drawing/2014/main" val="3144908202"/>
                    </a:ext>
                  </a:extLst>
                </a:gridCol>
                <a:gridCol w="1685108">
                  <a:extLst>
                    <a:ext uri="{9D8B030D-6E8A-4147-A177-3AD203B41FA5}">
                      <a16:colId xmlns:a16="http://schemas.microsoft.com/office/drawing/2014/main" val="2399353348"/>
                    </a:ext>
                  </a:extLst>
                </a:gridCol>
              </a:tblGrid>
              <a:tr h="640080">
                <a:tc>
                  <a:txBody>
                    <a:bodyPr/>
                    <a:lstStyle/>
                    <a:p>
                      <a:pPr algn="ctr"/>
                      <a:r>
                        <a:rPr lang="en-US" sz="2400" b="1" dirty="0">
                          <a:effectLst/>
                        </a:rPr>
                        <a:t>E_NO</a:t>
                      </a:r>
                    </a:p>
                  </a:txBody>
                  <a:tcPr anchor="ctr">
                    <a:lnL>
                      <a:noFill/>
                    </a:lnL>
                    <a:lnR>
                      <a:noFill/>
                    </a:lnR>
                    <a:lnT>
                      <a:noFill/>
                    </a:lnT>
                    <a:lnB>
                      <a:noFill/>
                    </a:lnB>
                    <a:noFill/>
                  </a:tcPr>
                </a:tc>
                <a:tc>
                  <a:txBody>
                    <a:bodyPr/>
                    <a:lstStyle/>
                    <a:p>
                      <a:pPr algn="ctr"/>
                      <a:r>
                        <a:rPr lang="en-US" sz="2400" b="1">
                          <a:effectLst/>
                        </a:rPr>
                        <a:t>E_NAME</a:t>
                      </a:r>
                    </a:p>
                  </a:txBody>
                  <a:tcPr anchor="ctr">
                    <a:lnL>
                      <a:noFill/>
                    </a:lnL>
                    <a:lnR>
                      <a:noFill/>
                    </a:lnR>
                    <a:lnT>
                      <a:noFill/>
                    </a:lnT>
                    <a:lnB>
                      <a:noFill/>
                    </a:lnB>
                    <a:noFill/>
                  </a:tcPr>
                </a:tc>
                <a:tc>
                  <a:txBody>
                    <a:bodyPr/>
                    <a:lstStyle/>
                    <a:p>
                      <a:pPr algn="ctr"/>
                      <a:r>
                        <a:rPr lang="en-US" sz="2400" b="1">
                          <a:effectLst/>
                        </a:rPr>
                        <a:t>CITY</a:t>
                      </a:r>
                    </a:p>
                  </a:txBody>
                  <a:tcPr anchor="ctr">
                    <a:lnL>
                      <a:noFill/>
                    </a:lnL>
                    <a:lnR>
                      <a:noFill/>
                    </a:lnR>
                    <a:lnT>
                      <a:noFill/>
                    </a:lnT>
                    <a:lnB>
                      <a:noFill/>
                    </a:lnB>
                    <a:noFill/>
                  </a:tcPr>
                </a:tc>
                <a:tc>
                  <a:txBody>
                    <a:bodyPr/>
                    <a:lstStyle/>
                    <a:p>
                      <a:pPr algn="ctr"/>
                      <a:r>
                        <a:rPr lang="en-US" sz="2400" b="1" dirty="0">
                          <a:effectLst/>
                        </a:rPr>
                        <a:t>EXPERIENCE</a:t>
                      </a:r>
                    </a:p>
                  </a:txBody>
                  <a:tcPr anchor="ctr">
                    <a:lnL>
                      <a:noFill/>
                    </a:lnL>
                    <a:lnR>
                      <a:noFill/>
                    </a:lnR>
                    <a:lnT>
                      <a:noFill/>
                    </a:lnT>
                    <a:lnB>
                      <a:noFill/>
                    </a:lnB>
                    <a:noFill/>
                  </a:tcPr>
                </a:tc>
                <a:tc>
                  <a:txBody>
                    <a:bodyPr/>
                    <a:lstStyle/>
                    <a:p>
                      <a:pPr algn="ctr"/>
                      <a:r>
                        <a:rPr lang="en-US" sz="2400" b="1" dirty="0">
                          <a:effectLst/>
                        </a:rPr>
                        <a:t>D_NO</a:t>
                      </a:r>
                    </a:p>
                  </a:txBody>
                  <a:tcPr anchor="ctr">
                    <a:lnL>
                      <a:noFill/>
                    </a:lnL>
                    <a:lnR>
                      <a:noFill/>
                    </a:lnR>
                    <a:lnT>
                      <a:noFill/>
                    </a:lnT>
                    <a:lnB>
                      <a:noFill/>
                    </a:lnB>
                    <a:noFill/>
                  </a:tcPr>
                </a:tc>
                <a:tc>
                  <a:txBody>
                    <a:bodyPr/>
                    <a:lstStyle/>
                    <a:p>
                      <a:pPr algn="ctr"/>
                      <a:r>
                        <a:rPr lang="en-US" sz="2400" b="1" dirty="0">
                          <a:effectLst/>
                        </a:rPr>
                        <a:t>D_NAME</a:t>
                      </a:r>
                    </a:p>
                  </a:txBody>
                  <a:tcPr anchor="ctr">
                    <a:lnL>
                      <a:noFill/>
                    </a:lnL>
                    <a:lnR>
                      <a:noFill/>
                    </a:lnR>
                    <a:lnT>
                      <a:noFill/>
                    </a:lnT>
                    <a:lnB>
                      <a:noFill/>
                    </a:lnB>
                    <a:noFill/>
                  </a:tcPr>
                </a:tc>
                <a:tc>
                  <a:txBody>
                    <a:bodyPr/>
                    <a:lstStyle/>
                    <a:p>
                      <a:pPr algn="ctr"/>
                      <a:r>
                        <a:rPr lang="en-US" sz="2400" b="1" dirty="0">
                          <a:effectLst/>
                        </a:rPr>
                        <a:t>MIN_EXPERIENCE</a:t>
                      </a:r>
                    </a:p>
                  </a:txBody>
                  <a:tcPr anchor="ctr">
                    <a:lnL>
                      <a:noFill/>
                    </a:lnL>
                    <a:lnR>
                      <a:noFill/>
                    </a:lnR>
                    <a:lnT>
                      <a:noFill/>
                    </a:lnT>
                    <a:lnB>
                      <a:noFill/>
                    </a:lnB>
                    <a:noFill/>
                  </a:tcPr>
                </a:tc>
                <a:extLst>
                  <a:ext uri="{0D108BD9-81ED-4DB2-BD59-A6C34878D82A}">
                    <a16:rowId xmlns:a16="http://schemas.microsoft.com/office/drawing/2014/main" val="798236720"/>
                  </a:ext>
                </a:extLst>
              </a:tr>
              <a:tr h="365760">
                <a:tc>
                  <a:txBody>
                    <a:bodyPr/>
                    <a:lstStyle/>
                    <a:p>
                      <a:pPr algn="ctr"/>
                      <a:r>
                        <a:rPr lang="en-US" sz="2400">
                          <a:effectLst/>
                        </a:rPr>
                        <a:t>E-1</a:t>
                      </a:r>
                    </a:p>
                  </a:txBody>
                  <a:tcPr anchor="ctr">
                    <a:lnL>
                      <a:noFill/>
                    </a:lnL>
                    <a:lnR>
                      <a:noFill/>
                    </a:lnR>
                    <a:lnT>
                      <a:noFill/>
                    </a:lnT>
                    <a:lnB>
                      <a:noFill/>
                    </a:lnB>
                    <a:noFill/>
                  </a:tcPr>
                </a:tc>
                <a:tc>
                  <a:txBody>
                    <a:bodyPr/>
                    <a:lstStyle/>
                    <a:p>
                      <a:pPr algn="ctr"/>
                      <a:r>
                        <a:rPr lang="en-US" sz="2400" dirty="0">
                          <a:effectLst/>
                        </a:rPr>
                        <a:t>Ram</a:t>
                      </a:r>
                    </a:p>
                  </a:txBody>
                  <a:tcPr anchor="ctr">
                    <a:lnL>
                      <a:noFill/>
                    </a:lnL>
                    <a:lnR>
                      <a:noFill/>
                    </a:lnR>
                    <a:lnT>
                      <a:noFill/>
                    </a:lnT>
                    <a:lnB>
                      <a:noFill/>
                    </a:lnB>
                    <a:noFill/>
                  </a:tcPr>
                </a:tc>
                <a:tc>
                  <a:txBody>
                    <a:bodyPr/>
                    <a:lstStyle/>
                    <a:p>
                      <a:pPr algn="ctr"/>
                      <a:r>
                        <a:rPr lang="en-US" sz="2400">
                          <a:effectLst/>
                        </a:rPr>
                        <a:t>Delhi</a:t>
                      </a:r>
                    </a:p>
                  </a:txBody>
                  <a:tcPr anchor="ctr">
                    <a:lnL>
                      <a:noFill/>
                    </a:lnL>
                    <a:lnR>
                      <a:noFill/>
                    </a:lnR>
                    <a:lnT>
                      <a:noFill/>
                    </a:lnT>
                    <a:lnB>
                      <a:noFill/>
                    </a:lnB>
                    <a:noFill/>
                  </a:tcPr>
                </a:tc>
                <a:tc>
                  <a:txBody>
                    <a:bodyPr/>
                    <a:lstStyle/>
                    <a:p>
                      <a:pPr algn="ctr"/>
                      <a:r>
                        <a:rPr lang="en-US" sz="2400">
                          <a:effectLst/>
                        </a:rPr>
                        <a:t>04</a:t>
                      </a:r>
                    </a:p>
                  </a:txBody>
                  <a:tcPr anchor="ctr">
                    <a:lnL>
                      <a:noFill/>
                    </a:lnL>
                    <a:lnR>
                      <a:noFill/>
                    </a:lnR>
                    <a:lnT>
                      <a:noFill/>
                    </a:lnT>
                    <a:lnB>
                      <a:noFill/>
                    </a:lnB>
                    <a:noFill/>
                  </a:tcPr>
                </a:tc>
                <a:tc>
                  <a:txBody>
                    <a:bodyPr/>
                    <a:lstStyle/>
                    <a:p>
                      <a:pPr algn="ctr"/>
                      <a:r>
                        <a:rPr lang="en-US" sz="2400">
                          <a:effectLst/>
                        </a:rPr>
                        <a:t>D-1</a:t>
                      </a:r>
                    </a:p>
                  </a:txBody>
                  <a:tcPr anchor="ctr">
                    <a:lnL>
                      <a:noFill/>
                    </a:lnL>
                    <a:lnR>
                      <a:noFill/>
                    </a:lnR>
                    <a:lnT>
                      <a:noFill/>
                    </a:lnT>
                    <a:lnB>
                      <a:noFill/>
                    </a:lnB>
                    <a:noFill/>
                  </a:tcPr>
                </a:tc>
                <a:tc>
                  <a:txBody>
                    <a:bodyPr/>
                    <a:lstStyle/>
                    <a:p>
                      <a:pPr algn="ctr"/>
                      <a:r>
                        <a:rPr lang="en-US" sz="2400">
                          <a:effectLst/>
                        </a:rPr>
                        <a:t>HR</a:t>
                      </a:r>
                    </a:p>
                  </a:txBody>
                  <a:tcPr anchor="ctr">
                    <a:lnL>
                      <a:noFill/>
                    </a:lnL>
                    <a:lnR>
                      <a:noFill/>
                    </a:lnR>
                    <a:lnT>
                      <a:noFill/>
                    </a:lnT>
                    <a:lnB>
                      <a:noFill/>
                    </a:lnB>
                    <a:noFill/>
                  </a:tcPr>
                </a:tc>
                <a:tc>
                  <a:txBody>
                    <a:bodyPr/>
                    <a:lstStyle/>
                    <a:p>
                      <a:pPr algn="ctr"/>
                      <a:r>
                        <a:rPr lang="en-US" sz="2400">
                          <a:effectLst/>
                        </a:rPr>
                        <a:t>03</a:t>
                      </a:r>
                    </a:p>
                  </a:txBody>
                  <a:tcPr anchor="ctr">
                    <a:lnL>
                      <a:noFill/>
                    </a:lnL>
                    <a:lnR>
                      <a:noFill/>
                    </a:lnR>
                    <a:lnT>
                      <a:noFill/>
                    </a:lnT>
                    <a:lnB>
                      <a:noFill/>
                    </a:lnB>
                    <a:noFill/>
                  </a:tcPr>
                </a:tc>
                <a:extLst>
                  <a:ext uri="{0D108BD9-81ED-4DB2-BD59-A6C34878D82A}">
                    <a16:rowId xmlns:a16="http://schemas.microsoft.com/office/drawing/2014/main" val="1333825759"/>
                  </a:ext>
                </a:extLst>
              </a:tr>
              <a:tr h="365760">
                <a:tc>
                  <a:txBody>
                    <a:bodyPr/>
                    <a:lstStyle/>
                    <a:p>
                      <a:pPr algn="ctr"/>
                      <a:r>
                        <a:rPr lang="en-US" sz="2400">
                          <a:effectLst/>
                        </a:rPr>
                        <a:t>E-2</a:t>
                      </a:r>
                    </a:p>
                  </a:txBody>
                  <a:tcPr anchor="ctr">
                    <a:lnL>
                      <a:noFill/>
                    </a:lnL>
                    <a:lnR>
                      <a:noFill/>
                    </a:lnR>
                    <a:lnT>
                      <a:noFill/>
                    </a:lnT>
                    <a:lnB>
                      <a:noFill/>
                    </a:lnB>
                    <a:noFill/>
                  </a:tcPr>
                </a:tc>
                <a:tc>
                  <a:txBody>
                    <a:bodyPr/>
                    <a:lstStyle/>
                    <a:p>
                      <a:pPr algn="ctr"/>
                      <a:r>
                        <a:rPr lang="en-US" sz="2400">
                          <a:effectLst/>
                        </a:rPr>
                        <a:t>Varun</a:t>
                      </a:r>
                    </a:p>
                  </a:txBody>
                  <a:tcPr anchor="ctr">
                    <a:lnL>
                      <a:noFill/>
                    </a:lnL>
                    <a:lnR>
                      <a:noFill/>
                    </a:lnR>
                    <a:lnT>
                      <a:noFill/>
                    </a:lnT>
                    <a:lnB>
                      <a:noFill/>
                    </a:lnB>
                    <a:noFill/>
                  </a:tcPr>
                </a:tc>
                <a:tc>
                  <a:txBody>
                    <a:bodyPr/>
                    <a:lstStyle/>
                    <a:p>
                      <a:pPr algn="ctr"/>
                      <a:r>
                        <a:rPr lang="en-US" sz="2400">
                          <a:effectLst/>
                        </a:rPr>
                        <a:t>Chandigarh</a:t>
                      </a:r>
                    </a:p>
                  </a:txBody>
                  <a:tcPr anchor="ctr">
                    <a:lnL>
                      <a:noFill/>
                    </a:lnL>
                    <a:lnR>
                      <a:noFill/>
                    </a:lnR>
                    <a:lnT>
                      <a:noFill/>
                    </a:lnT>
                    <a:lnB>
                      <a:noFill/>
                    </a:lnB>
                    <a:noFill/>
                  </a:tcPr>
                </a:tc>
                <a:tc>
                  <a:txBody>
                    <a:bodyPr/>
                    <a:lstStyle/>
                    <a:p>
                      <a:pPr algn="ctr"/>
                      <a:r>
                        <a:rPr lang="en-US" sz="2400">
                          <a:effectLst/>
                        </a:rPr>
                        <a:t>09</a:t>
                      </a:r>
                    </a:p>
                  </a:txBody>
                  <a:tcPr anchor="ctr">
                    <a:lnL>
                      <a:noFill/>
                    </a:lnL>
                    <a:lnR>
                      <a:noFill/>
                    </a:lnR>
                    <a:lnT>
                      <a:noFill/>
                    </a:lnT>
                    <a:lnB>
                      <a:noFill/>
                    </a:lnB>
                    <a:noFill/>
                  </a:tcPr>
                </a:tc>
                <a:tc>
                  <a:txBody>
                    <a:bodyPr/>
                    <a:lstStyle/>
                    <a:p>
                      <a:pPr algn="ctr"/>
                      <a:r>
                        <a:rPr lang="en-US" sz="2400">
                          <a:effectLst/>
                        </a:rPr>
                        <a:t>D-2</a:t>
                      </a:r>
                    </a:p>
                  </a:txBody>
                  <a:tcPr anchor="ctr">
                    <a:lnL>
                      <a:noFill/>
                    </a:lnL>
                    <a:lnR>
                      <a:noFill/>
                    </a:lnR>
                    <a:lnT>
                      <a:noFill/>
                    </a:lnT>
                    <a:lnB>
                      <a:noFill/>
                    </a:lnB>
                    <a:noFill/>
                  </a:tcPr>
                </a:tc>
                <a:tc>
                  <a:txBody>
                    <a:bodyPr/>
                    <a:lstStyle/>
                    <a:p>
                      <a:pPr algn="ctr"/>
                      <a:r>
                        <a:rPr lang="en-US" sz="2400">
                          <a:effectLst/>
                        </a:rPr>
                        <a:t>IT</a:t>
                      </a:r>
                    </a:p>
                  </a:txBody>
                  <a:tcPr anchor="ctr">
                    <a:lnL>
                      <a:noFill/>
                    </a:lnL>
                    <a:lnR>
                      <a:noFill/>
                    </a:lnR>
                    <a:lnT>
                      <a:noFill/>
                    </a:lnT>
                    <a:lnB>
                      <a:noFill/>
                    </a:lnB>
                    <a:noFill/>
                  </a:tcPr>
                </a:tc>
                <a:tc>
                  <a:txBody>
                    <a:bodyPr/>
                    <a:lstStyle/>
                    <a:p>
                      <a:pPr algn="ctr"/>
                      <a:r>
                        <a:rPr lang="en-US" sz="2400">
                          <a:effectLst/>
                        </a:rPr>
                        <a:t>05</a:t>
                      </a:r>
                    </a:p>
                  </a:txBody>
                  <a:tcPr anchor="ctr">
                    <a:lnL>
                      <a:noFill/>
                    </a:lnL>
                    <a:lnR>
                      <a:noFill/>
                    </a:lnR>
                    <a:lnT>
                      <a:noFill/>
                    </a:lnT>
                    <a:lnB>
                      <a:noFill/>
                    </a:lnB>
                    <a:noFill/>
                  </a:tcPr>
                </a:tc>
                <a:extLst>
                  <a:ext uri="{0D108BD9-81ED-4DB2-BD59-A6C34878D82A}">
                    <a16:rowId xmlns:a16="http://schemas.microsoft.com/office/drawing/2014/main" val="3094565718"/>
                  </a:ext>
                </a:extLst>
              </a:tr>
              <a:tr h="365760">
                <a:tc>
                  <a:txBody>
                    <a:bodyPr/>
                    <a:lstStyle/>
                    <a:p>
                      <a:pPr algn="ctr"/>
                      <a:r>
                        <a:rPr lang="en-US" sz="2400">
                          <a:effectLst/>
                        </a:rPr>
                        <a:t>E-3</a:t>
                      </a:r>
                    </a:p>
                  </a:txBody>
                  <a:tcPr anchor="ctr">
                    <a:lnL>
                      <a:noFill/>
                    </a:lnL>
                    <a:lnR>
                      <a:noFill/>
                    </a:lnR>
                    <a:lnT>
                      <a:noFill/>
                    </a:lnT>
                    <a:lnB>
                      <a:noFill/>
                    </a:lnB>
                    <a:noFill/>
                  </a:tcPr>
                </a:tc>
                <a:tc>
                  <a:txBody>
                    <a:bodyPr/>
                    <a:lstStyle/>
                    <a:p>
                      <a:pPr algn="ctr"/>
                      <a:r>
                        <a:rPr lang="en-US" sz="2400">
                          <a:effectLst/>
                        </a:rPr>
                        <a:t>Ravi</a:t>
                      </a:r>
                    </a:p>
                  </a:txBody>
                  <a:tcPr anchor="ctr">
                    <a:lnL>
                      <a:noFill/>
                    </a:lnL>
                    <a:lnR>
                      <a:noFill/>
                    </a:lnR>
                    <a:lnT>
                      <a:noFill/>
                    </a:lnT>
                    <a:lnB>
                      <a:noFill/>
                    </a:lnB>
                    <a:noFill/>
                  </a:tcPr>
                </a:tc>
                <a:tc>
                  <a:txBody>
                    <a:bodyPr/>
                    <a:lstStyle/>
                    <a:p>
                      <a:pPr algn="ctr"/>
                      <a:r>
                        <a:rPr lang="en-US" sz="2400">
                          <a:effectLst/>
                        </a:rPr>
                        <a:t>Noida</a:t>
                      </a:r>
                    </a:p>
                  </a:txBody>
                  <a:tcPr anchor="ctr">
                    <a:lnL>
                      <a:noFill/>
                    </a:lnL>
                    <a:lnR>
                      <a:noFill/>
                    </a:lnR>
                    <a:lnT>
                      <a:noFill/>
                    </a:lnT>
                    <a:lnB>
                      <a:noFill/>
                    </a:lnB>
                    <a:noFill/>
                  </a:tcPr>
                </a:tc>
                <a:tc>
                  <a:txBody>
                    <a:bodyPr/>
                    <a:lstStyle/>
                    <a:p>
                      <a:pPr algn="ctr"/>
                      <a:r>
                        <a:rPr lang="en-US" sz="2400">
                          <a:effectLst/>
                        </a:rPr>
                        <a:t>03</a:t>
                      </a:r>
                    </a:p>
                  </a:txBody>
                  <a:tcPr anchor="ctr">
                    <a:lnL>
                      <a:noFill/>
                    </a:lnL>
                    <a:lnR>
                      <a:noFill/>
                    </a:lnR>
                    <a:lnT>
                      <a:noFill/>
                    </a:lnT>
                    <a:lnB>
                      <a:noFill/>
                    </a:lnB>
                    <a:noFill/>
                  </a:tcPr>
                </a:tc>
                <a:tc>
                  <a:txBody>
                    <a:bodyPr/>
                    <a:lstStyle/>
                    <a:p>
                      <a:pPr algn="ctr"/>
                      <a:r>
                        <a:rPr lang="en-US" sz="2400">
                          <a:effectLst/>
                        </a:rPr>
                        <a:t>D-3</a:t>
                      </a:r>
                    </a:p>
                  </a:txBody>
                  <a:tcPr anchor="ctr">
                    <a:lnL>
                      <a:noFill/>
                    </a:lnL>
                    <a:lnR>
                      <a:noFill/>
                    </a:lnR>
                    <a:lnT>
                      <a:noFill/>
                    </a:lnT>
                    <a:lnB>
                      <a:noFill/>
                    </a:lnB>
                    <a:noFill/>
                  </a:tcPr>
                </a:tc>
                <a:tc>
                  <a:txBody>
                    <a:bodyPr/>
                    <a:lstStyle/>
                    <a:p>
                      <a:pPr algn="ctr"/>
                      <a:r>
                        <a:rPr lang="en-US" sz="2400" dirty="0">
                          <a:effectLst/>
                        </a:rPr>
                        <a:t>Marketing</a:t>
                      </a:r>
                    </a:p>
                  </a:txBody>
                  <a:tcPr anchor="ctr">
                    <a:lnL>
                      <a:noFill/>
                    </a:lnL>
                    <a:lnR>
                      <a:noFill/>
                    </a:lnR>
                    <a:lnT>
                      <a:noFill/>
                    </a:lnT>
                    <a:lnB>
                      <a:noFill/>
                    </a:lnB>
                    <a:noFill/>
                  </a:tcPr>
                </a:tc>
                <a:tc>
                  <a:txBody>
                    <a:bodyPr/>
                    <a:lstStyle/>
                    <a:p>
                      <a:pPr algn="ctr"/>
                      <a:r>
                        <a:rPr lang="en-US" sz="2400" dirty="0">
                          <a:effectLst/>
                        </a:rPr>
                        <a:t>02</a:t>
                      </a:r>
                    </a:p>
                  </a:txBody>
                  <a:tcPr anchor="ctr">
                    <a:lnL>
                      <a:noFill/>
                    </a:lnL>
                    <a:lnR>
                      <a:noFill/>
                    </a:lnR>
                    <a:lnT>
                      <a:noFill/>
                    </a:lnT>
                    <a:lnB>
                      <a:noFill/>
                    </a:lnB>
                    <a:noFill/>
                  </a:tcPr>
                </a:tc>
                <a:extLst>
                  <a:ext uri="{0D108BD9-81ED-4DB2-BD59-A6C34878D82A}">
                    <a16:rowId xmlns:a16="http://schemas.microsoft.com/office/drawing/2014/main" val="2780934300"/>
                  </a:ext>
                </a:extLst>
              </a:tr>
            </a:tbl>
          </a:graphicData>
        </a:graphic>
      </p:graphicFrame>
      <p:sp>
        <p:nvSpPr>
          <p:cNvPr id="6" name="TextBox 5">
            <a:extLst>
              <a:ext uri="{FF2B5EF4-FFF2-40B4-BE49-F238E27FC236}">
                <a16:creationId xmlns:a16="http://schemas.microsoft.com/office/drawing/2014/main" id="{79E22B3B-77C5-C422-5A0D-F1F484C110D7}"/>
              </a:ext>
            </a:extLst>
          </p:cNvPr>
          <p:cNvSpPr txBox="1"/>
          <p:nvPr/>
        </p:nvSpPr>
        <p:spPr>
          <a:xfrm>
            <a:off x="396243" y="5752059"/>
            <a:ext cx="11690981" cy="1200329"/>
          </a:xfrm>
          <a:prstGeom prst="rect">
            <a:avLst/>
          </a:prstGeom>
          <a:noFill/>
        </p:spPr>
        <p:txBody>
          <a:bodyPr wrap="square">
            <a:spAutoFit/>
          </a:bodyPr>
          <a:lstStyle/>
          <a:p>
            <a:r>
              <a:rPr lang="en-US" sz="2400" b="0" i="0" dirty="0">
                <a:effectLst/>
              </a:rPr>
              <a:t>But unlike the above operation, where we have two columns of E_NO, here we are having only one column of E_NO. This is because </a:t>
            </a:r>
            <a:r>
              <a:rPr lang="en-US" sz="2400" b="1" i="0" dirty="0">
                <a:effectLst/>
              </a:rPr>
              <a:t>Natural Join automatically keeps a single copy of a common attribute</a:t>
            </a:r>
            <a:r>
              <a:rPr lang="en-US" sz="2400" b="0" i="0" dirty="0">
                <a:effectLst/>
              </a:rPr>
              <a:t>.</a:t>
            </a:r>
            <a:endParaRPr lang="en-US" sz="2400" dirty="0"/>
          </a:p>
        </p:txBody>
      </p:sp>
    </p:spTree>
    <p:extLst>
      <p:ext uri="{BB962C8B-B14F-4D97-AF65-F5344CB8AC3E}">
        <p14:creationId xmlns:p14="http://schemas.microsoft.com/office/powerpoint/2010/main" val="22856334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C7938-9989-5DDE-1275-955D7B4B63F0}"/>
              </a:ext>
            </a:extLst>
          </p:cNvPr>
          <p:cNvSpPr>
            <a:spLocks noGrp="1"/>
          </p:cNvSpPr>
          <p:nvPr>
            <p:ph type="title"/>
          </p:nvPr>
        </p:nvSpPr>
        <p:spPr/>
        <p:txBody>
          <a:bodyPr/>
          <a:lstStyle/>
          <a:p>
            <a:r>
              <a:rPr lang="en-US" b="1" i="0" dirty="0">
                <a:effectLst/>
                <a:latin typeface="__Source_Sans_Pro_fa6df0"/>
              </a:rPr>
              <a:t>Outer Join</a:t>
            </a:r>
            <a:br>
              <a:rPr lang="en-US" b="1" i="0" dirty="0">
                <a:effectLst/>
                <a:latin typeface="__Source_Sans_Pro_fa6df0"/>
              </a:rPr>
            </a:br>
            <a:endParaRPr lang="en-US" dirty="0"/>
          </a:p>
        </p:txBody>
      </p:sp>
      <p:sp>
        <p:nvSpPr>
          <p:cNvPr id="3" name="Content Placeholder 2">
            <a:extLst>
              <a:ext uri="{FF2B5EF4-FFF2-40B4-BE49-F238E27FC236}">
                <a16:creationId xmlns:a16="http://schemas.microsoft.com/office/drawing/2014/main" id="{CFB90834-F8AC-6F56-E56C-E90A7890601A}"/>
              </a:ext>
            </a:extLst>
          </p:cNvPr>
          <p:cNvSpPr>
            <a:spLocks noGrp="1"/>
          </p:cNvSpPr>
          <p:nvPr>
            <p:ph idx="1"/>
          </p:nvPr>
        </p:nvSpPr>
        <p:spPr>
          <a:xfrm>
            <a:off x="838200" y="1358900"/>
            <a:ext cx="10515600" cy="4351338"/>
          </a:xfrm>
        </p:spPr>
        <p:txBody>
          <a:bodyPr/>
          <a:lstStyle/>
          <a:p>
            <a:pPr algn="just"/>
            <a:r>
              <a:rPr lang="en-US" b="0" i="0" dirty="0">
                <a:effectLst/>
              </a:rPr>
              <a:t>Unlike Inner Join which includes the tuple that satisfies the given condition, Outer Join also includes some/all the tuples which don't satisfy the given condition. It is also of three types: Left Outer Join, Right Outer Join, and Full Outer Join.</a:t>
            </a:r>
          </a:p>
          <a:p>
            <a:pPr algn="l"/>
            <a:r>
              <a:rPr lang="en-US" b="0" i="0" dirty="0">
                <a:effectLst/>
                <a:latin typeface="__Source_Sans_Pro_fa6df0"/>
              </a:rPr>
              <a:t>Let's say we have two relations R and S, then</a:t>
            </a:r>
            <a:br>
              <a:rPr lang="en-US" b="0" i="0" dirty="0">
                <a:effectLst/>
                <a:latin typeface="__Source_Sans_Pro_fa6df0"/>
              </a:rPr>
            </a:br>
            <a:r>
              <a:rPr lang="en-US" b="0" i="0" dirty="0">
                <a:effectLst/>
                <a:latin typeface="__Source_Sans_Pro_fa6df0"/>
              </a:rPr>
              <a:t>Below is the representation of Left, Right, and Full Outer Joins.</a:t>
            </a:r>
          </a:p>
          <a:p>
            <a:br>
              <a:rPr lang="en-US" dirty="0"/>
            </a:br>
            <a:endParaRPr lang="en-US" dirty="0"/>
          </a:p>
        </p:txBody>
      </p:sp>
      <p:pic>
        <p:nvPicPr>
          <p:cNvPr id="5" name="Picture 4" descr="A group of circles with text&#10;&#10;Description automatically generated">
            <a:extLst>
              <a:ext uri="{FF2B5EF4-FFF2-40B4-BE49-F238E27FC236}">
                <a16:creationId xmlns:a16="http://schemas.microsoft.com/office/drawing/2014/main" id="{BC614BEC-C6FC-214D-E05C-6B66B5BDA9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9614" y="3924149"/>
            <a:ext cx="4311872" cy="2933851"/>
          </a:xfrm>
          <a:prstGeom prst="rect">
            <a:avLst/>
          </a:prstGeom>
        </p:spPr>
      </p:pic>
    </p:spTree>
    <p:extLst>
      <p:ext uri="{BB962C8B-B14F-4D97-AF65-F5344CB8AC3E}">
        <p14:creationId xmlns:p14="http://schemas.microsoft.com/office/powerpoint/2010/main" val="2014913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FBC9F-1DFD-81E8-710C-275ABF16F71D}"/>
              </a:ext>
            </a:extLst>
          </p:cNvPr>
          <p:cNvSpPr>
            <a:spLocks noGrp="1"/>
          </p:cNvSpPr>
          <p:nvPr>
            <p:ph type="title"/>
          </p:nvPr>
        </p:nvSpPr>
        <p:spPr/>
        <p:txBody>
          <a:bodyPr/>
          <a:lstStyle/>
          <a:p>
            <a:r>
              <a:rPr lang="en-US" b="1" i="0" dirty="0">
                <a:effectLst/>
                <a:latin typeface="__Source_Sans_Pro_fa6df0"/>
              </a:rPr>
              <a:t>Left Outer Join</a:t>
            </a:r>
            <a:br>
              <a:rPr lang="en-US" b="1" i="0" dirty="0">
                <a:effectLst/>
                <a:latin typeface="__Source_Sans_Pro_fa6df0"/>
              </a:rPr>
            </a:br>
            <a:endParaRPr lang="en-US" dirty="0"/>
          </a:p>
        </p:txBody>
      </p:sp>
      <p:sp>
        <p:nvSpPr>
          <p:cNvPr id="3" name="Content Placeholder 2">
            <a:extLst>
              <a:ext uri="{FF2B5EF4-FFF2-40B4-BE49-F238E27FC236}">
                <a16:creationId xmlns:a16="http://schemas.microsoft.com/office/drawing/2014/main" id="{A1C77519-C4FA-5823-0D8F-125AA2D76C7D}"/>
              </a:ext>
            </a:extLst>
          </p:cNvPr>
          <p:cNvSpPr>
            <a:spLocks noGrp="1"/>
          </p:cNvSpPr>
          <p:nvPr>
            <p:ph idx="1"/>
          </p:nvPr>
        </p:nvSpPr>
        <p:spPr/>
        <p:txBody>
          <a:bodyPr/>
          <a:lstStyle/>
          <a:p>
            <a:pPr algn="l"/>
            <a:r>
              <a:rPr lang="en-US" b="0" i="0" dirty="0">
                <a:effectLst/>
                <a:latin typeface="__Source_Sans_Pro_fa6df0"/>
              </a:rPr>
              <a:t>As we can see from the diagram, Left Outer Join returns the matching tuples(tuples present in both relations) and the tuples which are only present in Left Relation, here R.</a:t>
            </a:r>
          </a:p>
          <a:p>
            <a:pPr algn="l"/>
            <a:r>
              <a:rPr lang="en-US" b="0" i="0" dirty="0">
                <a:effectLst/>
                <a:latin typeface="__Source_Sans_Pro_fa6df0"/>
              </a:rPr>
              <a:t>However, if the matching tuples are NULL, then attributes/columns of Right Relation, here S are made NULL in the output relation.</a:t>
            </a:r>
          </a:p>
          <a:p>
            <a:endParaRPr lang="en-US" dirty="0"/>
          </a:p>
        </p:txBody>
      </p:sp>
    </p:spTree>
    <p:extLst>
      <p:ext uri="{BB962C8B-B14F-4D97-AF65-F5344CB8AC3E}">
        <p14:creationId xmlns:p14="http://schemas.microsoft.com/office/powerpoint/2010/main" val="2192727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BE96E-02FC-DD13-0345-5FDE15E5E0E7}"/>
              </a:ext>
            </a:extLst>
          </p:cNvPr>
          <p:cNvSpPr>
            <a:spLocks noGrp="1"/>
          </p:cNvSpPr>
          <p:nvPr>
            <p:ph type="title"/>
          </p:nvPr>
        </p:nvSpPr>
        <p:spPr>
          <a:xfrm>
            <a:off x="838200" y="365125"/>
            <a:ext cx="10515600" cy="782955"/>
          </a:xfrm>
        </p:spPr>
        <p:txBody>
          <a:bodyPr/>
          <a:lstStyle/>
          <a:p>
            <a:r>
              <a:rPr lang="en-US" b="1" dirty="0"/>
              <a:t>Example</a:t>
            </a:r>
          </a:p>
        </p:txBody>
      </p:sp>
      <p:sp>
        <p:nvSpPr>
          <p:cNvPr id="3" name="Content Placeholder 2">
            <a:extLst>
              <a:ext uri="{FF2B5EF4-FFF2-40B4-BE49-F238E27FC236}">
                <a16:creationId xmlns:a16="http://schemas.microsoft.com/office/drawing/2014/main" id="{B82D02CC-C9EC-6DF4-9336-4D257A11ABF1}"/>
              </a:ext>
            </a:extLst>
          </p:cNvPr>
          <p:cNvSpPr>
            <a:spLocks noGrp="1"/>
          </p:cNvSpPr>
          <p:nvPr>
            <p:ph idx="1"/>
          </p:nvPr>
        </p:nvSpPr>
        <p:spPr>
          <a:xfrm>
            <a:off x="838200" y="1330960"/>
            <a:ext cx="10515600" cy="4846003"/>
          </a:xfrm>
        </p:spPr>
        <p:txBody>
          <a:bodyPr/>
          <a:lstStyle/>
          <a:p>
            <a:r>
              <a:rPr lang="en-US" dirty="0"/>
              <a:t>EMPLOYEE ⟕EMPLOYEE.E_NO = DEPARTMENT.E_NO DEPARTMENT</a:t>
            </a:r>
          </a:p>
          <a:p>
            <a:pPr algn="just"/>
            <a:r>
              <a:rPr lang="en-US" b="0" i="0" dirty="0">
                <a:effectLst/>
              </a:rPr>
              <a:t>Here we are combining EMPLOYEE and DEPARTMENT relation with the constraint that EMPLOYEE's E_NO must be equal to DEPARTMENT's E_NO.</a:t>
            </a:r>
            <a:endParaRPr lang="en-US" dirty="0"/>
          </a:p>
          <a:p>
            <a:endParaRPr lang="en-US" dirty="0"/>
          </a:p>
        </p:txBody>
      </p:sp>
      <p:graphicFrame>
        <p:nvGraphicFramePr>
          <p:cNvPr id="4" name="Table 3">
            <a:extLst>
              <a:ext uri="{FF2B5EF4-FFF2-40B4-BE49-F238E27FC236}">
                <a16:creationId xmlns:a16="http://schemas.microsoft.com/office/drawing/2014/main" id="{9FB073F3-68B5-9B97-4404-A21CEF2D88E8}"/>
              </a:ext>
            </a:extLst>
          </p:cNvPr>
          <p:cNvGraphicFramePr>
            <a:graphicFrameLocks noGrp="1"/>
          </p:cNvGraphicFramePr>
          <p:nvPr>
            <p:extLst>
              <p:ext uri="{D42A27DB-BD31-4B8C-83A1-F6EECF244321}">
                <p14:modId xmlns:p14="http://schemas.microsoft.com/office/powerpoint/2010/main" val="3831897364"/>
              </p:ext>
            </p:extLst>
          </p:nvPr>
        </p:nvGraphicFramePr>
        <p:xfrm>
          <a:off x="1021292" y="3108960"/>
          <a:ext cx="10332511" cy="2286000"/>
        </p:xfrm>
        <a:graphic>
          <a:graphicData uri="http://schemas.openxmlformats.org/drawingml/2006/table">
            <a:tbl>
              <a:tblPr/>
              <a:tblGrid>
                <a:gridCol w="1476073">
                  <a:extLst>
                    <a:ext uri="{9D8B030D-6E8A-4147-A177-3AD203B41FA5}">
                      <a16:colId xmlns:a16="http://schemas.microsoft.com/office/drawing/2014/main" val="3645036783"/>
                    </a:ext>
                  </a:extLst>
                </a:gridCol>
                <a:gridCol w="1476073">
                  <a:extLst>
                    <a:ext uri="{9D8B030D-6E8A-4147-A177-3AD203B41FA5}">
                      <a16:colId xmlns:a16="http://schemas.microsoft.com/office/drawing/2014/main" val="2985703866"/>
                    </a:ext>
                  </a:extLst>
                </a:gridCol>
                <a:gridCol w="1476073">
                  <a:extLst>
                    <a:ext uri="{9D8B030D-6E8A-4147-A177-3AD203B41FA5}">
                      <a16:colId xmlns:a16="http://schemas.microsoft.com/office/drawing/2014/main" val="2664882589"/>
                    </a:ext>
                  </a:extLst>
                </a:gridCol>
                <a:gridCol w="1476073">
                  <a:extLst>
                    <a:ext uri="{9D8B030D-6E8A-4147-A177-3AD203B41FA5}">
                      <a16:colId xmlns:a16="http://schemas.microsoft.com/office/drawing/2014/main" val="2041021774"/>
                    </a:ext>
                  </a:extLst>
                </a:gridCol>
                <a:gridCol w="1476073">
                  <a:extLst>
                    <a:ext uri="{9D8B030D-6E8A-4147-A177-3AD203B41FA5}">
                      <a16:colId xmlns:a16="http://schemas.microsoft.com/office/drawing/2014/main" val="3466167967"/>
                    </a:ext>
                  </a:extLst>
                </a:gridCol>
                <a:gridCol w="1476073">
                  <a:extLst>
                    <a:ext uri="{9D8B030D-6E8A-4147-A177-3AD203B41FA5}">
                      <a16:colId xmlns:a16="http://schemas.microsoft.com/office/drawing/2014/main" val="2997462290"/>
                    </a:ext>
                  </a:extLst>
                </a:gridCol>
                <a:gridCol w="1476073">
                  <a:extLst>
                    <a:ext uri="{9D8B030D-6E8A-4147-A177-3AD203B41FA5}">
                      <a16:colId xmlns:a16="http://schemas.microsoft.com/office/drawing/2014/main" val="3731267350"/>
                    </a:ext>
                  </a:extLst>
                </a:gridCol>
              </a:tblGrid>
              <a:tr h="0">
                <a:tc>
                  <a:txBody>
                    <a:bodyPr/>
                    <a:lstStyle/>
                    <a:p>
                      <a:pPr algn="ctr"/>
                      <a:r>
                        <a:rPr lang="en-US" sz="2000" b="1" dirty="0">
                          <a:effectLst/>
                        </a:rPr>
                        <a:t>E_NO</a:t>
                      </a:r>
                    </a:p>
                  </a:txBody>
                  <a:tcPr anchor="ctr">
                    <a:lnL>
                      <a:noFill/>
                    </a:lnL>
                    <a:lnR>
                      <a:noFill/>
                    </a:lnR>
                    <a:lnT>
                      <a:noFill/>
                    </a:lnT>
                    <a:lnB>
                      <a:noFill/>
                    </a:lnB>
                    <a:solidFill>
                      <a:srgbClr val="FAFBFC"/>
                    </a:solidFill>
                  </a:tcPr>
                </a:tc>
                <a:tc>
                  <a:txBody>
                    <a:bodyPr/>
                    <a:lstStyle/>
                    <a:p>
                      <a:pPr algn="ctr"/>
                      <a:r>
                        <a:rPr lang="en-US" sz="2000" b="1">
                          <a:effectLst/>
                        </a:rPr>
                        <a:t>E_NAME</a:t>
                      </a:r>
                    </a:p>
                  </a:txBody>
                  <a:tcPr anchor="ctr">
                    <a:lnL>
                      <a:noFill/>
                    </a:lnL>
                    <a:lnR>
                      <a:noFill/>
                    </a:lnR>
                    <a:lnT>
                      <a:noFill/>
                    </a:lnT>
                    <a:lnB>
                      <a:noFill/>
                    </a:lnB>
                    <a:solidFill>
                      <a:srgbClr val="FAFBFC"/>
                    </a:solidFill>
                  </a:tcPr>
                </a:tc>
                <a:tc>
                  <a:txBody>
                    <a:bodyPr/>
                    <a:lstStyle/>
                    <a:p>
                      <a:pPr algn="ctr"/>
                      <a:r>
                        <a:rPr lang="en-US" sz="2000" b="1">
                          <a:effectLst/>
                        </a:rPr>
                        <a:t>CITY</a:t>
                      </a:r>
                    </a:p>
                  </a:txBody>
                  <a:tcPr anchor="ctr">
                    <a:lnL>
                      <a:noFill/>
                    </a:lnL>
                    <a:lnR>
                      <a:noFill/>
                    </a:lnR>
                    <a:lnT>
                      <a:noFill/>
                    </a:lnT>
                    <a:lnB>
                      <a:noFill/>
                    </a:lnB>
                    <a:solidFill>
                      <a:srgbClr val="FAFBFC"/>
                    </a:solidFill>
                  </a:tcPr>
                </a:tc>
                <a:tc>
                  <a:txBody>
                    <a:bodyPr/>
                    <a:lstStyle/>
                    <a:p>
                      <a:pPr algn="ctr"/>
                      <a:r>
                        <a:rPr lang="en-US" sz="2000" b="1" dirty="0">
                          <a:effectLst/>
                        </a:rPr>
                        <a:t>EXPERIENCE</a:t>
                      </a:r>
                    </a:p>
                  </a:txBody>
                  <a:tcPr anchor="ctr">
                    <a:lnL>
                      <a:noFill/>
                    </a:lnL>
                    <a:lnR>
                      <a:noFill/>
                    </a:lnR>
                    <a:lnT>
                      <a:noFill/>
                    </a:lnT>
                    <a:lnB>
                      <a:noFill/>
                    </a:lnB>
                    <a:solidFill>
                      <a:srgbClr val="FAFBFC"/>
                    </a:solidFill>
                  </a:tcPr>
                </a:tc>
                <a:tc>
                  <a:txBody>
                    <a:bodyPr/>
                    <a:lstStyle/>
                    <a:p>
                      <a:pPr algn="ctr"/>
                      <a:r>
                        <a:rPr lang="en-US" sz="2000" b="1">
                          <a:effectLst/>
                        </a:rPr>
                        <a:t>D_NO</a:t>
                      </a:r>
                    </a:p>
                  </a:txBody>
                  <a:tcPr anchor="ctr">
                    <a:lnL>
                      <a:noFill/>
                    </a:lnL>
                    <a:lnR>
                      <a:noFill/>
                    </a:lnR>
                    <a:lnT>
                      <a:noFill/>
                    </a:lnT>
                    <a:lnB>
                      <a:noFill/>
                    </a:lnB>
                    <a:solidFill>
                      <a:srgbClr val="FAFBFC"/>
                    </a:solidFill>
                  </a:tcPr>
                </a:tc>
                <a:tc>
                  <a:txBody>
                    <a:bodyPr/>
                    <a:lstStyle/>
                    <a:p>
                      <a:pPr algn="ctr"/>
                      <a:r>
                        <a:rPr lang="en-US" sz="2000" b="1" dirty="0">
                          <a:effectLst/>
                        </a:rPr>
                        <a:t>D_NAME</a:t>
                      </a:r>
                    </a:p>
                  </a:txBody>
                  <a:tcPr anchor="ctr">
                    <a:lnL>
                      <a:noFill/>
                    </a:lnL>
                    <a:lnR>
                      <a:noFill/>
                    </a:lnR>
                    <a:lnT>
                      <a:noFill/>
                    </a:lnT>
                    <a:lnB>
                      <a:noFill/>
                    </a:lnB>
                    <a:solidFill>
                      <a:srgbClr val="FAFBFC"/>
                    </a:solidFill>
                  </a:tcPr>
                </a:tc>
                <a:tc>
                  <a:txBody>
                    <a:bodyPr/>
                    <a:lstStyle/>
                    <a:p>
                      <a:pPr algn="ctr"/>
                      <a:r>
                        <a:rPr lang="en-US" sz="2000" b="1" dirty="0">
                          <a:effectLst/>
                        </a:rPr>
                        <a:t>MIN_EXPERIENCE</a:t>
                      </a:r>
                    </a:p>
                  </a:txBody>
                  <a:tcPr anchor="ctr">
                    <a:lnL>
                      <a:noFill/>
                    </a:lnL>
                    <a:lnR>
                      <a:noFill/>
                    </a:lnR>
                    <a:lnT>
                      <a:noFill/>
                    </a:lnT>
                    <a:lnB>
                      <a:noFill/>
                    </a:lnB>
                    <a:solidFill>
                      <a:srgbClr val="FAFBFC"/>
                    </a:solidFill>
                  </a:tcPr>
                </a:tc>
                <a:extLst>
                  <a:ext uri="{0D108BD9-81ED-4DB2-BD59-A6C34878D82A}">
                    <a16:rowId xmlns:a16="http://schemas.microsoft.com/office/drawing/2014/main" val="3442244209"/>
                  </a:ext>
                </a:extLst>
              </a:tr>
              <a:tr h="0">
                <a:tc>
                  <a:txBody>
                    <a:bodyPr/>
                    <a:lstStyle/>
                    <a:p>
                      <a:pPr algn="ctr"/>
                      <a:r>
                        <a:rPr lang="en-US" sz="2000" dirty="0">
                          <a:effectLst/>
                        </a:rPr>
                        <a:t>E-1</a:t>
                      </a:r>
                    </a:p>
                  </a:txBody>
                  <a:tcPr anchor="ctr">
                    <a:lnL>
                      <a:noFill/>
                    </a:lnL>
                    <a:lnR>
                      <a:noFill/>
                    </a:lnR>
                    <a:lnT>
                      <a:noFill/>
                    </a:lnT>
                    <a:lnB>
                      <a:noFill/>
                    </a:lnB>
                    <a:solidFill>
                      <a:srgbClr val="FAFBFC"/>
                    </a:solidFill>
                  </a:tcPr>
                </a:tc>
                <a:tc>
                  <a:txBody>
                    <a:bodyPr/>
                    <a:lstStyle/>
                    <a:p>
                      <a:pPr algn="ctr"/>
                      <a:r>
                        <a:rPr lang="en-US" sz="2000">
                          <a:effectLst/>
                        </a:rPr>
                        <a:t>Ram</a:t>
                      </a:r>
                    </a:p>
                  </a:txBody>
                  <a:tcPr anchor="ctr">
                    <a:lnL>
                      <a:noFill/>
                    </a:lnL>
                    <a:lnR>
                      <a:noFill/>
                    </a:lnR>
                    <a:lnT>
                      <a:noFill/>
                    </a:lnT>
                    <a:lnB>
                      <a:noFill/>
                    </a:lnB>
                    <a:solidFill>
                      <a:srgbClr val="FAFBFC"/>
                    </a:solidFill>
                  </a:tcPr>
                </a:tc>
                <a:tc>
                  <a:txBody>
                    <a:bodyPr/>
                    <a:lstStyle/>
                    <a:p>
                      <a:pPr algn="ctr"/>
                      <a:r>
                        <a:rPr lang="en-US" sz="2000">
                          <a:effectLst/>
                        </a:rPr>
                        <a:t>Delhi</a:t>
                      </a:r>
                    </a:p>
                  </a:txBody>
                  <a:tcPr anchor="ctr">
                    <a:lnL>
                      <a:noFill/>
                    </a:lnL>
                    <a:lnR>
                      <a:noFill/>
                    </a:lnR>
                    <a:lnT>
                      <a:noFill/>
                    </a:lnT>
                    <a:lnB>
                      <a:noFill/>
                    </a:lnB>
                    <a:solidFill>
                      <a:srgbClr val="FAFBFC"/>
                    </a:solidFill>
                  </a:tcPr>
                </a:tc>
                <a:tc>
                  <a:txBody>
                    <a:bodyPr/>
                    <a:lstStyle/>
                    <a:p>
                      <a:pPr algn="ctr"/>
                      <a:r>
                        <a:rPr lang="en-US" sz="2000" dirty="0">
                          <a:effectLst/>
                        </a:rPr>
                        <a:t>04</a:t>
                      </a:r>
                    </a:p>
                  </a:txBody>
                  <a:tcPr anchor="ctr">
                    <a:lnL>
                      <a:noFill/>
                    </a:lnL>
                    <a:lnR>
                      <a:noFill/>
                    </a:lnR>
                    <a:lnT>
                      <a:noFill/>
                    </a:lnT>
                    <a:lnB>
                      <a:noFill/>
                    </a:lnB>
                    <a:solidFill>
                      <a:srgbClr val="FAFBFC"/>
                    </a:solidFill>
                  </a:tcPr>
                </a:tc>
                <a:tc>
                  <a:txBody>
                    <a:bodyPr/>
                    <a:lstStyle/>
                    <a:p>
                      <a:pPr algn="ctr"/>
                      <a:r>
                        <a:rPr lang="en-US" sz="2000">
                          <a:effectLst/>
                        </a:rPr>
                        <a:t>D-1</a:t>
                      </a:r>
                    </a:p>
                  </a:txBody>
                  <a:tcPr anchor="ctr">
                    <a:lnL>
                      <a:noFill/>
                    </a:lnL>
                    <a:lnR>
                      <a:noFill/>
                    </a:lnR>
                    <a:lnT>
                      <a:noFill/>
                    </a:lnT>
                    <a:lnB>
                      <a:noFill/>
                    </a:lnB>
                    <a:solidFill>
                      <a:srgbClr val="FAFBFC"/>
                    </a:solidFill>
                  </a:tcPr>
                </a:tc>
                <a:tc>
                  <a:txBody>
                    <a:bodyPr/>
                    <a:lstStyle/>
                    <a:p>
                      <a:pPr algn="ctr"/>
                      <a:r>
                        <a:rPr lang="en-US" sz="2000">
                          <a:effectLst/>
                        </a:rPr>
                        <a:t>HR</a:t>
                      </a:r>
                    </a:p>
                  </a:txBody>
                  <a:tcPr anchor="ctr">
                    <a:lnL>
                      <a:noFill/>
                    </a:lnL>
                    <a:lnR>
                      <a:noFill/>
                    </a:lnR>
                    <a:lnT>
                      <a:noFill/>
                    </a:lnT>
                    <a:lnB>
                      <a:noFill/>
                    </a:lnB>
                    <a:solidFill>
                      <a:srgbClr val="FAFBFC"/>
                    </a:solidFill>
                  </a:tcPr>
                </a:tc>
                <a:tc>
                  <a:txBody>
                    <a:bodyPr/>
                    <a:lstStyle/>
                    <a:p>
                      <a:pPr algn="ctr"/>
                      <a:r>
                        <a:rPr lang="en-US" sz="2000">
                          <a:effectLst/>
                        </a:rPr>
                        <a:t>03</a:t>
                      </a:r>
                    </a:p>
                  </a:txBody>
                  <a:tcPr anchor="ctr">
                    <a:lnL>
                      <a:noFill/>
                    </a:lnL>
                    <a:lnR>
                      <a:noFill/>
                    </a:lnR>
                    <a:lnT>
                      <a:noFill/>
                    </a:lnT>
                    <a:lnB>
                      <a:noFill/>
                    </a:lnB>
                    <a:solidFill>
                      <a:srgbClr val="FAFBFC"/>
                    </a:solidFill>
                  </a:tcPr>
                </a:tc>
                <a:extLst>
                  <a:ext uri="{0D108BD9-81ED-4DB2-BD59-A6C34878D82A}">
                    <a16:rowId xmlns:a16="http://schemas.microsoft.com/office/drawing/2014/main" val="3594385976"/>
                  </a:ext>
                </a:extLst>
              </a:tr>
              <a:tr h="0">
                <a:tc>
                  <a:txBody>
                    <a:bodyPr/>
                    <a:lstStyle/>
                    <a:p>
                      <a:pPr algn="ctr"/>
                      <a:r>
                        <a:rPr lang="en-US" sz="2000">
                          <a:effectLst/>
                        </a:rPr>
                        <a:t>E-2</a:t>
                      </a:r>
                    </a:p>
                  </a:txBody>
                  <a:tcPr anchor="ctr">
                    <a:lnL>
                      <a:noFill/>
                    </a:lnL>
                    <a:lnR>
                      <a:noFill/>
                    </a:lnR>
                    <a:lnT>
                      <a:noFill/>
                    </a:lnT>
                    <a:lnB>
                      <a:noFill/>
                    </a:lnB>
                    <a:solidFill>
                      <a:srgbClr val="FAFBFC"/>
                    </a:solidFill>
                  </a:tcPr>
                </a:tc>
                <a:tc>
                  <a:txBody>
                    <a:bodyPr/>
                    <a:lstStyle/>
                    <a:p>
                      <a:pPr algn="ctr"/>
                      <a:r>
                        <a:rPr lang="en-US" sz="2000">
                          <a:effectLst/>
                        </a:rPr>
                        <a:t>Varun</a:t>
                      </a:r>
                    </a:p>
                  </a:txBody>
                  <a:tcPr anchor="ctr">
                    <a:lnL>
                      <a:noFill/>
                    </a:lnL>
                    <a:lnR>
                      <a:noFill/>
                    </a:lnR>
                    <a:lnT>
                      <a:noFill/>
                    </a:lnT>
                    <a:lnB>
                      <a:noFill/>
                    </a:lnB>
                    <a:solidFill>
                      <a:srgbClr val="FAFBFC"/>
                    </a:solidFill>
                  </a:tcPr>
                </a:tc>
                <a:tc>
                  <a:txBody>
                    <a:bodyPr/>
                    <a:lstStyle/>
                    <a:p>
                      <a:pPr algn="ctr"/>
                      <a:r>
                        <a:rPr lang="en-US" sz="2000">
                          <a:effectLst/>
                        </a:rPr>
                        <a:t>Chandigarh</a:t>
                      </a:r>
                    </a:p>
                  </a:txBody>
                  <a:tcPr anchor="ctr">
                    <a:lnL>
                      <a:noFill/>
                    </a:lnL>
                    <a:lnR>
                      <a:noFill/>
                    </a:lnR>
                    <a:lnT>
                      <a:noFill/>
                    </a:lnT>
                    <a:lnB>
                      <a:noFill/>
                    </a:lnB>
                    <a:solidFill>
                      <a:srgbClr val="FAFBFC"/>
                    </a:solidFill>
                  </a:tcPr>
                </a:tc>
                <a:tc>
                  <a:txBody>
                    <a:bodyPr/>
                    <a:lstStyle/>
                    <a:p>
                      <a:pPr algn="ctr"/>
                      <a:r>
                        <a:rPr lang="en-US" sz="2000" dirty="0">
                          <a:effectLst/>
                        </a:rPr>
                        <a:t>09</a:t>
                      </a:r>
                    </a:p>
                  </a:txBody>
                  <a:tcPr anchor="ctr">
                    <a:lnL>
                      <a:noFill/>
                    </a:lnL>
                    <a:lnR>
                      <a:noFill/>
                    </a:lnR>
                    <a:lnT>
                      <a:noFill/>
                    </a:lnT>
                    <a:lnB>
                      <a:noFill/>
                    </a:lnB>
                    <a:solidFill>
                      <a:srgbClr val="FAFBFC"/>
                    </a:solidFill>
                  </a:tcPr>
                </a:tc>
                <a:tc>
                  <a:txBody>
                    <a:bodyPr/>
                    <a:lstStyle/>
                    <a:p>
                      <a:pPr algn="ctr"/>
                      <a:r>
                        <a:rPr lang="en-US" sz="2000">
                          <a:effectLst/>
                        </a:rPr>
                        <a:t>D-2</a:t>
                      </a:r>
                    </a:p>
                  </a:txBody>
                  <a:tcPr anchor="ctr">
                    <a:lnL>
                      <a:noFill/>
                    </a:lnL>
                    <a:lnR>
                      <a:noFill/>
                    </a:lnR>
                    <a:lnT>
                      <a:noFill/>
                    </a:lnT>
                    <a:lnB>
                      <a:noFill/>
                    </a:lnB>
                    <a:solidFill>
                      <a:srgbClr val="FAFBFC"/>
                    </a:solidFill>
                  </a:tcPr>
                </a:tc>
                <a:tc>
                  <a:txBody>
                    <a:bodyPr/>
                    <a:lstStyle/>
                    <a:p>
                      <a:pPr algn="ctr"/>
                      <a:r>
                        <a:rPr lang="en-US" sz="2000">
                          <a:effectLst/>
                        </a:rPr>
                        <a:t>IT</a:t>
                      </a:r>
                    </a:p>
                  </a:txBody>
                  <a:tcPr anchor="ctr">
                    <a:lnL>
                      <a:noFill/>
                    </a:lnL>
                    <a:lnR>
                      <a:noFill/>
                    </a:lnR>
                    <a:lnT>
                      <a:noFill/>
                    </a:lnT>
                    <a:lnB>
                      <a:noFill/>
                    </a:lnB>
                    <a:solidFill>
                      <a:srgbClr val="FAFBFC"/>
                    </a:solidFill>
                  </a:tcPr>
                </a:tc>
                <a:tc>
                  <a:txBody>
                    <a:bodyPr/>
                    <a:lstStyle/>
                    <a:p>
                      <a:pPr algn="ctr"/>
                      <a:r>
                        <a:rPr lang="en-US" sz="2000">
                          <a:effectLst/>
                        </a:rPr>
                        <a:t>05</a:t>
                      </a:r>
                    </a:p>
                  </a:txBody>
                  <a:tcPr anchor="ctr">
                    <a:lnL>
                      <a:noFill/>
                    </a:lnL>
                    <a:lnR>
                      <a:noFill/>
                    </a:lnR>
                    <a:lnT>
                      <a:noFill/>
                    </a:lnT>
                    <a:lnB>
                      <a:noFill/>
                    </a:lnB>
                    <a:solidFill>
                      <a:srgbClr val="FAFBFC"/>
                    </a:solidFill>
                  </a:tcPr>
                </a:tc>
                <a:extLst>
                  <a:ext uri="{0D108BD9-81ED-4DB2-BD59-A6C34878D82A}">
                    <a16:rowId xmlns:a16="http://schemas.microsoft.com/office/drawing/2014/main" val="3190933032"/>
                  </a:ext>
                </a:extLst>
              </a:tr>
              <a:tr h="0">
                <a:tc>
                  <a:txBody>
                    <a:bodyPr/>
                    <a:lstStyle/>
                    <a:p>
                      <a:pPr algn="ctr"/>
                      <a:r>
                        <a:rPr lang="en-US" sz="2000">
                          <a:effectLst/>
                        </a:rPr>
                        <a:t>E-3</a:t>
                      </a:r>
                    </a:p>
                  </a:txBody>
                  <a:tcPr anchor="ctr">
                    <a:lnL>
                      <a:noFill/>
                    </a:lnL>
                    <a:lnR>
                      <a:noFill/>
                    </a:lnR>
                    <a:lnT>
                      <a:noFill/>
                    </a:lnT>
                    <a:lnB>
                      <a:noFill/>
                    </a:lnB>
                    <a:solidFill>
                      <a:srgbClr val="FAFBFC"/>
                    </a:solidFill>
                  </a:tcPr>
                </a:tc>
                <a:tc>
                  <a:txBody>
                    <a:bodyPr/>
                    <a:lstStyle/>
                    <a:p>
                      <a:pPr algn="ctr"/>
                      <a:r>
                        <a:rPr lang="en-US" sz="2000" dirty="0">
                          <a:effectLst/>
                        </a:rPr>
                        <a:t>Ravi</a:t>
                      </a:r>
                    </a:p>
                  </a:txBody>
                  <a:tcPr anchor="ctr">
                    <a:lnL>
                      <a:noFill/>
                    </a:lnL>
                    <a:lnR>
                      <a:noFill/>
                    </a:lnR>
                    <a:lnT>
                      <a:noFill/>
                    </a:lnT>
                    <a:lnB>
                      <a:noFill/>
                    </a:lnB>
                    <a:solidFill>
                      <a:srgbClr val="FAFBFC"/>
                    </a:solidFill>
                  </a:tcPr>
                </a:tc>
                <a:tc>
                  <a:txBody>
                    <a:bodyPr/>
                    <a:lstStyle/>
                    <a:p>
                      <a:pPr algn="ctr"/>
                      <a:r>
                        <a:rPr lang="en-US" sz="2000">
                          <a:effectLst/>
                        </a:rPr>
                        <a:t>Noida</a:t>
                      </a:r>
                    </a:p>
                  </a:txBody>
                  <a:tcPr anchor="ctr">
                    <a:lnL>
                      <a:noFill/>
                    </a:lnL>
                    <a:lnR>
                      <a:noFill/>
                    </a:lnR>
                    <a:lnT>
                      <a:noFill/>
                    </a:lnT>
                    <a:lnB>
                      <a:noFill/>
                    </a:lnB>
                    <a:solidFill>
                      <a:srgbClr val="FAFBFC"/>
                    </a:solidFill>
                  </a:tcPr>
                </a:tc>
                <a:tc>
                  <a:txBody>
                    <a:bodyPr/>
                    <a:lstStyle/>
                    <a:p>
                      <a:pPr algn="ctr"/>
                      <a:r>
                        <a:rPr lang="en-US" sz="2000">
                          <a:effectLst/>
                        </a:rPr>
                        <a:t>03</a:t>
                      </a:r>
                    </a:p>
                  </a:txBody>
                  <a:tcPr anchor="ctr">
                    <a:lnL>
                      <a:noFill/>
                    </a:lnL>
                    <a:lnR>
                      <a:noFill/>
                    </a:lnR>
                    <a:lnT>
                      <a:noFill/>
                    </a:lnT>
                    <a:lnB>
                      <a:noFill/>
                    </a:lnB>
                    <a:solidFill>
                      <a:srgbClr val="FAFBFC"/>
                    </a:solidFill>
                  </a:tcPr>
                </a:tc>
                <a:tc>
                  <a:txBody>
                    <a:bodyPr/>
                    <a:lstStyle/>
                    <a:p>
                      <a:pPr algn="ctr"/>
                      <a:r>
                        <a:rPr lang="en-US" sz="2000">
                          <a:effectLst/>
                        </a:rPr>
                        <a:t>D-3</a:t>
                      </a:r>
                    </a:p>
                  </a:txBody>
                  <a:tcPr anchor="ctr">
                    <a:lnL>
                      <a:noFill/>
                    </a:lnL>
                    <a:lnR>
                      <a:noFill/>
                    </a:lnR>
                    <a:lnT>
                      <a:noFill/>
                    </a:lnT>
                    <a:lnB>
                      <a:noFill/>
                    </a:lnB>
                    <a:solidFill>
                      <a:srgbClr val="FAFBFC"/>
                    </a:solidFill>
                  </a:tcPr>
                </a:tc>
                <a:tc>
                  <a:txBody>
                    <a:bodyPr/>
                    <a:lstStyle/>
                    <a:p>
                      <a:pPr algn="ctr"/>
                      <a:r>
                        <a:rPr lang="en-US" sz="2000" dirty="0">
                          <a:effectLst/>
                        </a:rPr>
                        <a:t>Marketing</a:t>
                      </a:r>
                    </a:p>
                  </a:txBody>
                  <a:tcPr anchor="ctr">
                    <a:lnL>
                      <a:noFill/>
                    </a:lnL>
                    <a:lnR>
                      <a:noFill/>
                    </a:lnR>
                    <a:lnT>
                      <a:noFill/>
                    </a:lnT>
                    <a:lnB>
                      <a:noFill/>
                    </a:lnB>
                    <a:solidFill>
                      <a:srgbClr val="FAFBFC"/>
                    </a:solidFill>
                  </a:tcPr>
                </a:tc>
                <a:tc>
                  <a:txBody>
                    <a:bodyPr/>
                    <a:lstStyle/>
                    <a:p>
                      <a:pPr algn="ctr"/>
                      <a:r>
                        <a:rPr lang="en-US" sz="2000">
                          <a:effectLst/>
                        </a:rPr>
                        <a:t>02</a:t>
                      </a:r>
                    </a:p>
                  </a:txBody>
                  <a:tcPr anchor="ctr">
                    <a:lnL>
                      <a:noFill/>
                    </a:lnL>
                    <a:lnR>
                      <a:noFill/>
                    </a:lnR>
                    <a:lnT>
                      <a:noFill/>
                    </a:lnT>
                    <a:lnB>
                      <a:noFill/>
                    </a:lnB>
                    <a:solidFill>
                      <a:srgbClr val="FAFBFC"/>
                    </a:solidFill>
                  </a:tcPr>
                </a:tc>
                <a:extLst>
                  <a:ext uri="{0D108BD9-81ED-4DB2-BD59-A6C34878D82A}">
                    <a16:rowId xmlns:a16="http://schemas.microsoft.com/office/drawing/2014/main" val="3768360478"/>
                  </a:ext>
                </a:extLst>
              </a:tr>
              <a:tr h="0">
                <a:tc>
                  <a:txBody>
                    <a:bodyPr/>
                    <a:lstStyle/>
                    <a:p>
                      <a:pPr algn="ctr"/>
                      <a:r>
                        <a:rPr lang="en-US" sz="2000">
                          <a:effectLst/>
                        </a:rPr>
                        <a:t>E-4</a:t>
                      </a:r>
                    </a:p>
                  </a:txBody>
                  <a:tcPr anchor="ctr">
                    <a:lnL>
                      <a:noFill/>
                    </a:lnL>
                    <a:lnR>
                      <a:noFill/>
                    </a:lnR>
                    <a:lnT>
                      <a:noFill/>
                    </a:lnT>
                    <a:lnB>
                      <a:noFill/>
                    </a:lnB>
                    <a:solidFill>
                      <a:srgbClr val="FAFBFC"/>
                    </a:solidFill>
                  </a:tcPr>
                </a:tc>
                <a:tc>
                  <a:txBody>
                    <a:bodyPr/>
                    <a:lstStyle/>
                    <a:p>
                      <a:pPr algn="ctr"/>
                      <a:r>
                        <a:rPr lang="en-US" sz="2000">
                          <a:effectLst/>
                        </a:rPr>
                        <a:t>Amit</a:t>
                      </a:r>
                    </a:p>
                  </a:txBody>
                  <a:tcPr anchor="ctr">
                    <a:lnL>
                      <a:noFill/>
                    </a:lnL>
                    <a:lnR>
                      <a:noFill/>
                    </a:lnR>
                    <a:lnT>
                      <a:noFill/>
                    </a:lnT>
                    <a:lnB>
                      <a:noFill/>
                    </a:lnB>
                    <a:solidFill>
                      <a:srgbClr val="FAFBFC"/>
                    </a:solidFill>
                  </a:tcPr>
                </a:tc>
                <a:tc>
                  <a:txBody>
                    <a:bodyPr/>
                    <a:lstStyle/>
                    <a:p>
                      <a:pPr algn="ctr"/>
                      <a:r>
                        <a:rPr lang="en-US" sz="2000">
                          <a:effectLst/>
                        </a:rPr>
                        <a:t>Bangalore</a:t>
                      </a:r>
                    </a:p>
                  </a:txBody>
                  <a:tcPr anchor="ctr">
                    <a:lnL>
                      <a:noFill/>
                    </a:lnL>
                    <a:lnR>
                      <a:noFill/>
                    </a:lnR>
                    <a:lnT>
                      <a:noFill/>
                    </a:lnT>
                    <a:lnB>
                      <a:noFill/>
                    </a:lnB>
                    <a:solidFill>
                      <a:srgbClr val="FAFBFC"/>
                    </a:solidFill>
                  </a:tcPr>
                </a:tc>
                <a:tc>
                  <a:txBody>
                    <a:bodyPr/>
                    <a:lstStyle/>
                    <a:p>
                      <a:pPr algn="ctr"/>
                      <a:r>
                        <a:rPr lang="en-US" sz="2000">
                          <a:effectLst/>
                        </a:rPr>
                        <a:t>07</a:t>
                      </a:r>
                    </a:p>
                  </a:txBody>
                  <a:tcPr anchor="ctr">
                    <a:lnL>
                      <a:noFill/>
                    </a:lnL>
                    <a:lnR>
                      <a:noFill/>
                    </a:lnR>
                    <a:lnT>
                      <a:noFill/>
                    </a:lnT>
                    <a:lnB>
                      <a:noFill/>
                    </a:lnB>
                    <a:solidFill>
                      <a:srgbClr val="FAFBFC"/>
                    </a:solidFill>
                  </a:tcPr>
                </a:tc>
                <a:tc>
                  <a:txBody>
                    <a:bodyPr/>
                    <a:lstStyle/>
                    <a:p>
                      <a:pPr algn="ctr"/>
                      <a:r>
                        <a:rPr lang="en-US" sz="2000">
                          <a:effectLst/>
                        </a:rPr>
                        <a:t>-</a:t>
                      </a:r>
                    </a:p>
                  </a:txBody>
                  <a:tcPr anchor="ctr">
                    <a:lnL>
                      <a:noFill/>
                    </a:lnL>
                    <a:lnR>
                      <a:noFill/>
                    </a:lnR>
                    <a:lnT>
                      <a:noFill/>
                    </a:lnT>
                    <a:lnB>
                      <a:noFill/>
                    </a:lnB>
                    <a:solidFill>
                      <a:srgbClr val="FAFBFC"/>
                    </a:solidFill>
                  </a:tcPr>
                </a:tc>
                <a:tc>
                  <a:txBody>
                    <a:bodyPr/>
                    <a:lstStyle/>
                    <a:p>
                      <a:pPr algn="ctr"/>
                      <a:r>
                        <a:rPr lang="en-US" sz="2000">
                          <a:effectLst/>
                        </a:rPr>
                        <a:t>-</a:t>
                      </a:r>
                    </a:p>
                  </a:txBody>
                  <a:tcPr anchor="ctr">
                    <a:lnL>
                      <a:noFill/>
                    </a:lnL>
                    <a:lnR>
                      <a:noFill/>
                    </a:lnR>
                    <a:lnT>
                      <a:noFill/>
                    </a:lnT>
                    <a:lnB>
                      <a:noFill/>
                    </a:lnB>
                    <a:solidFill>
                      <a:srgbClr val="FAFBFC"/>
                    </a:solidFill>
                  </a:tcPr>
                </a:tc>
                <a:tc>
                  <a:txBody>
                    <a:bodyPr/>
                    <a:lstStyle/>
                    <a:p>
                      <a:pPr algn="ctr"/>
                      <a:r>
                        <a:rPr lang="en-US" sz="2000" dirty="0">
                          <a:effectLst/>
                        </a:rPr>
                        <a:t>-</a:t>
                      </a:r>
                    </a:p>
                  </a:txBody>
                  <a:tcPr anchor="ctr">
                    <a:lnL>
                      <a:noFill/>
                    </a:lnL>
                    <a:lnR>
                      <a:noFill/>
                    </a:lnR>
                    <a:lnT>
                      <a:noFill/>
                    </a:lnT>
                    <a:lnB>
                      <a:noFill/>
                    </a:lnB>
                    <a:solidFill>
                      <a:srgbClr val="FAFBFC"/>
                    </a:solidFill>
                  </a:tcPr>
                </a:tc>
                <a:extLst>
                  <a:ext uri="{0D108BD9-81ED-4DB2-BD59-A6C34878D82A}">
                    <a16:rowId xmlns:a16="http://schemas.microsoft.com/office/drawing/2014/main" val="266205170"/>
                  </a:ext>
                </a:extLst>
              </a:tr>
            </a:tbl>
          </a:graphicData>
        </a:graphic>
      </p:graphicFrame>
      <p:sp>
        <p:nvSpPr>
          <p:cNvPr id="6" name="TextBox 5">
            <a:extLst>
              <a:ext uri="{FF2B5EF4-FFF2-40B4-BE49-F238E27FC236}">
                <a16:creationId xmlns:a16="http://schemas.microsoft.com/office/drawing/2014/main" id="{942F94AD-D9C4-3616-896C-7140339CFDE8}"/>
              </a:ext>
            </a:extLst>
          </p:cNvPr>
          <p:cNvSpPr txBox="1"/>
          <p:nvPr/>
        </p:nvSpPr>
        <p:spPr>
          <a:xfrm>
            <a:off x="933447" y="5527040"/>
            <a:ext cx="10925178" cy="1200329"/>
          </a:xfrm>
          <a:prstGeom prst="rect">
            <a:avLst/>
          </a:prstGeom>
          <a:noFill/>
        </p:spPr>
        <p:txBody>
          <a:bodyPr wrap="square">
            <a:spAutoFit/>
          </a:bodyPr>
          <a:lstStyle/>
          <a:p>
            <a:pPr algn="just"/>
            <a:r>
              <a:rPr lang="en-US" b="1" i="0" dirty="0">
                <a:effectLst/>
              </a:rPr>
              <a:t>As you can see here, all the tuples from left, i.e., EMPLOYEE relation are present. But E-4 is not satisfying the given condition, i.e., E_NO from EMPLOYEE must be equal to E_NO from DEPARTMENT, still it is included in the output relation. This is because Outer Join also includes some/all the tuples which don't satisfy the condition. That's why Outer Join marked E-4's corresponding tuple/row from DEPARTMENT as NULL.</a:t>
            </a:r>
            <a:endParaRPr lang="en-US" b="1" dirty="0"/>
          </a:p>
        </p:txBody>
      </p:sp>
    </p:spTree>
    <p:extLst>
      <p:ext uri="{BB962C8B-B14F-4D97-AF65-F5344CB8AC3E}">
        <p14:creationId xmlns:p14="http://schemas.microsoft.com/office/powerpoint/2010/main" val="3687120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7B584-3984-4C06-25AB-97CDE18B5514}"/>
              </a:ext>
            </a:extLst>
          </p:cNvPr>
          <p:cNvSpPr>
            <a:spLocks noGrp="1"/>
          </p:cNvSpPr>
          <p:nvPr>
            <p:ph type="title"/>
          </p:nvPr>
        </p:nvSpPr>
        <p:spPr/>
        <p:txBody>
          <a:bodyPr/>
          <a:lstStyle/>
          <a:p>
            <a:r>
              <a:rPr lang="en-US" b="1" i="0" dirty="0">
                <a:effectLst/>
                <a:latin typeface="__Source_Sans_Pro_fa6df0"/>
              </a:rPr>
              <a:t>Right Outer Join</a:t>
            </a:r>
            <a:br>
              <a:rPr lang="en-US" b="1" i="0" dirty="0">
                <a:effectLst/>
                <a:latin typeface="__Source_Sans_Pro_fa6df0"/>
              </a:rPr>
            </a:br>
            <a:endParaRPr lang="en-US" dirty="0"/>
          </a:p>
        </p:txBody>
      </p:sp>
      <p:sp>
        <p:nvSpPr>
          <p:cNvPr id="3" name="Content Placeholder 2">
            <a:extLst>
              <a:ext uri="{FF2B5EF4-FFF2-40B4-BE49-F238E27FC236}">
                <a16:creationId xmlns:a16="http://schemas.microsoft.com/office/drawing/2014/main" id="{F1003D1C-C114-AE44-C56C-A313BC469135}"/>
              </a:ext>
            </a:extLst>
          </p:cNvPr>
          <p:cNvSpPr>
            <a:spLocks noGrp="1"/>
          </p:cNvSpPr>
          <p:nvPr>
            <p:ph idx="1"/>
          </p:nvPr>
        </p:nvSpPr>
        <p:spPr/>
        <p:txBody>
          <a:bodyPr/>
          <a:lstStyle/>
          <a:p>
            <a:pPr algn="just"/>
            <a:r>
              <a:rPr lang="en-US" b="0" i="0" dirty="0">
                <a:effectLst/>
              </a:rPr>
              <a:t>Right Outer Join </a:t>
            </a:r>
            <a:r>
              <a:rPr lang="en-US" b="1" i="0" dirty="0">
                <a:effectLst/>
              </a:rPr>
              <a:t>returns the matching tuples and the tuples which are only present in Right Relation</a:t>
            </a:r>
            <a:r>
              <a:rPr lang="en-US" b="0" i="0" dirty="0">
                <a:effectLst/>
              </a:rPr>
              <a:t> here S.</a:t>
            </a:r>
          </a:p>
          <a:p>
            <a:pPr algn="just"/>
            <a:r>
              <a:rPr lang="en-US" b="0" i="0" dirty="0">
                <a:effectLst/>
              </a:rPr>
              <a:t>The same happens with the Right Outer Join, if the matching tuples are NULL, then the attributes of Left Relation, here R are made NULL in the output relation.</a:t>
            </a:r>
          </a:p>
          <a:p>
            <a:pPr algn="just"/>
            <a:r>
              <a:rPr lang="en-US" b="0" i="0" dirty="0">
                <a:effectLst/>
              </a:rPr>
              <a:t>We will combine EMPLOYEE and DEPARTMENT relations with the same constraint as above.</a:t>
            </a:r>
          </a:p>
          <a:p>
            <a:endParaRPr lang="en-US" dirty="0"/>
          </a:p>
        </p:txBody>
      </p:sp>
    </p:spTree>
    <p:extLst>
      <p:ext uri="{BB962C8B-B14F-4D97-AF65-F5344CB8AC3E}">
        <p14:creationId xmlns:p14="http://schemas.microsoft.com/office/powerpoint/2010/main" val="313782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4C9BA-9F10-BD8C-C39F-3A5052ABE5AB}"/>
              </a:ext>
            </a:extLst>
          </p:cNvPr>
          <p:cNvSpPr>
            <a:spLocks noGrp="1"/>
          </p:cNvSpPr>
          <p:nvPr>
            <p:ph type="title"/>
          </p:nvPr>
        </p:nvSpPr>
        <p:spPr/>
        <p:txBody>
          <a:bodyPr/>
          <a:lstStyle/>
          <a:p>
            <a:r>
              <a:rPr lang="en-US" b="1" dirty="0"/>
              <a:t>Example</a:t>
            </a:r>
          </a:p>
        </p:txBody>
      </p:sp>
      <p:sp>
        <p:nvSpPr>
          <p:cNvPr id="3" name="Content Placeholder 2">
            <a:extLst>
              <a:ext uri="{FF2B5EF4-FFF2-40B4-BE49-F238E27FC236}">
                <a16:creationId xmlns:a16="http://schemas.microsoft.com/office/drawing/2014/main" id="{6397B7E9-67AA-5B05-43D9-9E501635107F}"/>
              </a:ext>
            </a:extLst>
          </p:cNvPr>
          <p:cNvSpPr>
            <a:spLocks noGrp="1"/>
          </p:cNvSpPr>
          <p:nvPr>
            <p:ph idx="1"/>
          </p:nvPr>
        </p:nvSpPr>
        <p:spPr/>
        <p:txBody>
          <a:bodyPr/>
          <a:lstStyle/>
          <a:p>
            <a:r>
              <a:rPr lang="en-US" dirty="0"/>
              <a:t>EMPLOYEE ⟖EMPLOYEE.E_NO = DEPARTMENT.E_NO DEPARTMENT</a:t>
            </a:r>
          </a:p>
          <a:p>
            <a:endParaRPr lang="en-US" dirty="0"/>
          </a:p>
        </p:txBody>
      </p:sp>
      <p:graphicFrame>
        <p:nvGraphicFramePr>
          <p:cNvPr id="4" name="Table 3">
            <a:extLst>
              <a:ext uri="{FF2B5EF4-FFF2-40B4-BE49-F238E27FC236}">
                <a16:creationId xmlns:a16="http://schemas.microsoft.com/office/drawing/2014/main" id="{8E4E841E-4074-2320-A745-CEC169920AEC}"/>
              </a:ext>
            </a:extLst>
          </p:cNvPr>
          <p:cNvGraphicFramePr>
            <a:graphicFrameLocks noGrp="1"/>
          </p:cNvGraphicFramePr>
          <p:nvPr>
            <p:extLst>
              <p:ext uri="{D42A27DB-BD31-4B8C-83A1-F6EECF244321}">
                <p14:modId xmlns:p14="http://schemas.microsoft.com/office/powerpoint/2010/main" val="2258273003"/>
              </p:ext>
            </p:extLst>
          </p:nvPr>
        </p:nvGraphicFramePr>
        <p:xfrm>
          <a:off x="1200150" y="2446814"/>
          <a:ext cx="9848853" cy="2560320"/>
        </p:xfrm>
        <a:graphic>
          <a:graphicData uri="http://schemas.openxmlformats.org/drawingml/2006/table">
            <a:tbl>
              <a:tblPr/>
              <a:tblGrid>
                <a:gridCol w="1406979">
                  <a:extLst>
                    <a:ext uri="{9D8B030D-6E8A-4147-A177-3AD203B41FA5}">
                      <a16:colId xmlns:a16="http://schemas.microsoft.com/office/drawing/2014/main" val="1790624953"/>
                    </a:ext>
                  </a:extLst>
                </a:gridCol>
                <a:gridCol w="1406979">
                  <a:extLst>
                    <a:ext uri="{9D8B030D-6E8A-4147-A177-3AD203B41FA5}">
                      <a16:colId xmlns:a16="http://schemas.microsoft.com/office/drawing/2014/main" val="2849364788"/>
                    </a:ext>
                  </a:extLst>
                </a:gridCol>
                <a:gridCol w="1406979">
                  <a:extLst>
                    <a:ext uri="{9D8B030D-6E8A-4147-A177-3AD203B41FA5}">
                      <a16:colId xmlns:a16="http://schemas.microsoft.com/office/drawing/2014/main" val="328822739"/>
                    </a:ext>
                  </a:extLst>
                </a:gridCol>
                <a:gridCol w="1406979">
                  <a:extLst>
                    <a:ext uri="{9D8B030D-6E8A-4147-A177-3AD203B41FA5}">
                      <a16:colId xmlns:a16="http://schemas.microsoft.com/office/drawing/2014/main" val="2215352578"/>
                    </a:ext>
                  </a:extLst>
                </a:gridCol>
                <a:gridCol w="1211034">
                  <a:extLst>
                    <a:ext uri="{9D8B030D-6E8A-4147-A177-3AD203B41FA5}">
                      <a16:colId xmlns:a16="http://schemas.microsoft.com/office/drawing/2014/main" val="528643709"/>
                    </a:ext>
                  </a:extLst>
                </a:gridCol>
                <a:gridCol w="1602924">
                  <a:extLst>
                    <a:ext uri="{9D8B030D-6E8A-4147-A177-3AD203B41FA5}">
                      <a16:colId xmlns:a16="http://schemas.microsoft.com/office/drawing/2014/main" val="130413001"/>
                    </a:ext>
                  </a:extLst>
                </a:gridCol>
                <a:gridCol w="1406979">
                  <a:extLst>
                    <a:ext uri="{9D8B030D-6E8A-4147-A177-3AD203B41FA5}">
                      <a16:colId xmlns:a16="http://schemas.microsoft.com/office/drawing/2014/main" val="1255732069"/>
                    </a:ext>
                  </a:extLst>
                </a:gridCol>
              </a:tblGrid>
              <a:tr h="0">
                <a:tc>
                  <a:txBody>
                    <a:bodyPr/>
                    <a:lstStyle/>
                    <a:p>
                      <a:pPr algn="ctr"/>
                      <a:r>
                        <a:rPr lang="en-US" sz="2400" b="1">
                          <a:solidFill>
                            <a:schemeClr val="tx1"/>
                          </a:solidFill>
                          <a:effectLst/>
                        </a:rPr>
                        <a:t>E_NO</a:t>
                      </a:r>
                    </a:p>
                  </a:txBody>
                  <a:tcPr anchor="ctr">
                    <a:lnL>
                      <a:noFill/>
                    </a:lnL>
                    <a:lnR>
                      <a:noFill/>
                    </a:lnR>
                    <a:lnT>
                      <a:noFill/>
                    </a:lnT>
                    <a:lnB>
                      <a:noFill/>
                    </a:lnB>
                    <a:solidFill>
                      <a:srgbClr val="FAFBFC"/>
                    </a:solidFill>
                  </a:tcPr>
                </a:tc>
                <a:tc>
                  <a:txBody>
                    <a:bodyPr/>
                    <a:lstStyle/>
                    <a:p>
                      <a:pPr algn="ctr"/>
                      <a:r>
                        <a:rPr lang="en-US" sz="2400" b="1">
                          <a:solidFill>
                            <a:schemeClr val="tx1"/>
                          </a:solidFill>
                          <a:effectLst/>
                        </a:rPr>
                        <a:t>E_NAME</a:t>
                      </a:r>
                    </a:p>
                  </a:txBody>
                  <a:tcPr anchor="ctr">
                    <a:lnL>
                      <a:noFill/>
                    </a:lnL>
                    <a:lnR>
                      <a:noFill/>
                    </a:lnR>
                    <a:lnT>
                      <a:noFill/>
                    </a:lnT>
                    <a:lnB>
                      <a:noFill/>
                    </a:lnB>
                    <a:solidFill>
                      <a:srgbClr val="FAFBFC"/>
                    </a:solidFill>
                  </a:tcPr>
                </a:tc>
                <a:tc>
                  <a:txBody>
                    <a:bodyPr/>
                    <a:lstStyle/>
                    <a:p>
                      <a:pPr algn="ctr"/>
                      <a:r>
                        <a:rPr lang="en-US" sz="2400" b="1" dirty="0">
                          <a:solidFill>
                            <a:schemeClr val="tx1"/>
                          </a:solidFill>
                          <a:effectLst/>
                        </a:rPr>
                        <a:t>CITY</a:t>
                      </a:r>
                    </a:p>
                  </a:txBody>
                  <a:tcPr anchor="ctr">
                    <a:lnL>
                      <a:noFill/>
                    </a:lnL>
                    <a:lnR>
                      <a:noFill/>
                    </a:lnR>
                    <a:lnT>
                      <a:noFill/>
                    </a:lnT>
                    <a:lnB>
                      <a:noFill/>
                    </a:lnB>
                    <a:solidFill>
                      <a:srgbClr val="FAFBFC"/>
                    </a:solidFill>
                  </a:tcPr>
                </a:tc>
                <a:tc>
                  <a:txBody>
                    <a:bodyPr/>
                    <a:lstStyle/>
                    <a:p>
                      <a:pPr algn="ctr"/>
                      <a:r>
                        <a:rPr lang="en-US" sz="2400" b="1">
                          <a:solidFill>
                            <a:schemeClr val="tx1"/>
                          </a:solidFill>
                          <a:effectLst/>
                        </a:rPr>
                        <a:t>EXPERIENCE</a:t>
                      </a:r>
                    </a:p>
                  </a:txBody>
                  <a:tcPr anchor="ctr">
                    <a:lnL>
                      <a:noFill/>
                    </a:lnL>
                    <a:lnR>
                      <a:noFill/>
                    </a:lnR>
                    <a:lnT>
                      <a:noFill/>
                    </a:lnT>
                    <a:lnB>
                      <a:noFill/>
                    </a:lnB>
                    <a:solidFill>
                      <a:srgbClr val="FAFBFC"/>
                    </a:solidFill>
                  </a:tcPr>
                </a:tc>
                <a:tc>
                  <a:txBody>
                    <a:bodyPr/>
                    <a:lstStyle/>
                    <a:p>
                      <a:pPr algn="ctr"/>
                      <a:r>
                        <a:rPr lang="en-US" sz="2400" b="1">
                          <a:solidFill>
                            <a:schemeClr val="tx1"/>
                          </a:solidFill>
                          <a:effectLst/>
                        </a:rPr>
                        <a:t>D_NO</a:t>
                      </a:r>
                    </a:p>
                  </a:txBody>
                  <a:tcPr anchor="ctr">
                    <a:lnL>
                      <a:noFill/>
                    </a:lnL>
                    <a:lnR>
                      <a:noFill/>
                    </a:lnR>
                    <a:lnT>
                      <a:noFill/>
                    </a:lnT>
                    <a:lnB>
                      <a:noFill/>
                    </a:lnB>
                    <a:solidFill>
                      <a:srgbClr val="FAFBFC"/>
                    </a:solidFill>
                  </a:tcPr>
                </a:tc>
                <a:tc>
                  <a:txBody>
                    <a:bodyPr/>
                    <a:lstStyle/>
                    <a:p>
                      <a:pPr algn="ctr"/>
                      <a:r>
                        <a:rPr lang="en-US" sz="2400" b="1">
                          <a:solidFill>
                            <a:schemeClr val="tx1"/>
                          </a:solidFill>
                          <a:effectLst/>
                        </a:rPr>
                        <a:t>D_NAME</a:t>
                      </a:r>
                    </a:p>
                  </a:txBody>
                  <a:tcPr anchor="ctr">
                    <a:lnL>
                      <a:noFill/>
                    </a:lnL>
                    <a:lnR>
                      <a:noFill/>
                    </a:lnR>
                    <a:lnT>
                      <a:noFill/>
                    </a:lnT>
                    <a:lnB>
                      <a:noFill/>
                    </a:lnB>
                    <a:solidFill>
                      <a:srgbClr val="FAFBFC"/>
                    </a:solidFill>
                  </a:tcPr>
                </a:tc>
                <a:tc>
                  <a:txBody>
                    <a:bodyPr/>
                    <a:lstStyle/>
                    <a:p>
                      <a:pPr algn="ctr"/>
                      <a:r>
                        <a:rPr lang="en-US" sz="2400" b="1">
                          <a:solidFill>
                            <a:schemeClr val="tx1"/>
                          </a:solidFill>
                          <a:effectLst/>
                        </a:rPr>
                        <a:t>MIN_EXPERIENCE</a:t>
                      </a:r>
                    </a:p>
                  </a:txBody>
                  <a:tcPr anchor="ctr">
                    <a:lnL>
                      <a:noFill/>
                    </a:lnL>
                    <a:lnR>
                      <a:noFill/>
                    </a:lnR>
                    <a:lnT>
                      <a:noFill/>
                    </a:lnT>
                    <a:lnB>
                      <a:noFill/>
                    </a:lnB>
                    <a:solidFill>
                      <a:srgbClr val="FAFBFC"/>
                    </a:solidFill>
                  </a:tcPr>
                </a:tc>
                <a:extLst>
                  <a:ext uri="{0D108BD9-81ED-4DB2-BD59-A6C34878D82A}">
                    <a16:rowId xmlns:a16="http://schemas.microsoft.com/office/drawing/2014/main" val="233508323"/>
                  </a:ext>
                </a:extLst>
              </a:tr>
              <a:tr h="0">
                <a:tc>
                  <a:txBody>
                    <a:bodyPr/>
                    <a:lstStyle/>
                    <a:p>
                      <a:pPr algn="ctr"/>
                      <a:r>
                        <a:rPr lang="en-US" sz="2400" b="0" dirty="0">
                          <a:solidFill>
                            <a:schemeClr val="tx1"/>
                          </a:solidFill>
                          <a:effectLst/>
                        </a:rPr>
                        <a:t>E-1</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Ram</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Delhi</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04</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D-1</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HR</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03</a:t>
                      </a:r>
                    </a:p>
                  </a:txBody>
                  <a:tcPr anchor="ctr">
                    <a:lnL>
                      <a:noFill/>
                    </a:lnL>
                    <a:lnR>
                      <a:noFill/>
                    </a:lnR>
                    <a:lnT>
                      <a:noFill/>
                    </a:lnT>
                    <a:lnB>
                      <a:noFill/>
                    </a:lnB>
                    <a:solidFill>
                      <a:srgbClr val="FAFBFC"/>
                    </a:solidFill>
                  </a:tcPr>
                </a:tc>
                <a:extLst>
                  <a:ext uri="{0D108BD9-81ED-4DB2-BD59-A6C34878D82A}">
                    <a16:rowId xmlns:a16="http://schemas.microsoft.com/office/drawing/2014/main" val="487324528"/>
                  </a:ext>
                </a:extLst>
              </a:tr>
              <a:tr h="0">
                <a:tc>
                  <a:txBody>
                    <a:bodyPr/>
                    <a:lstStyle/>
                    <a:p>
                      <a:pPr algn="ctr"/>
                      <a:r>
                        <a:rPr lang="en-US" sz="2400" b="0">
                          <a:solidFill>
                            <a:schemeClr val="tx1"/>
                          </a:solidFill>
                          <a:effectLst/>
                        </a:rPr>
                        <a:t>E-2</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Varun</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Chandigarh</a:t>
                      </a:r>
                    </a:p>
                  </a:txBody>
                  <a:tcPr anchor="ctr">
                    <a:lnL>
                      <a:noFill/>
                    </a:lnL>
                    <a:lnR>
                      <a:noFill/>
                    </a:lnR>
                    <a:lnT>
                      <a:noFill/>
                    </a:lnT>
                    <a:lnB>
                      <a:noFill/>
                    </a:lnB>
                    <a:solidFill>
                      <a:srgbClr val="FAFBFC"/>
                    </a:solidFill>
                  </a:tcPr>
                </a:tc>
                <a:tc>
                  <a:txBody>
                    <a:bodyPr/>
                    <a:lstStyle/>
                    <a:p>
                      <a:pPr algn="ctr"/>
                      <a:r>
                        <a:rPr lang="en-US" sz="2400" b="0" dirty="0">
                          <a:solidFill>
                            <a:schemeClr val="tx1"/>
                          </a:solidFill>
                          <a:effectLst/>
                        </a:rPr>
                        <a:t>09</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D-2</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IT</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05</a:t>
                      </a:r>
                    </a:p>
                  </a:txBody>
                  <a:tcPr anchor="ctr">
                    <a:lnL>
                      <a:noFill/>
                    </a:lnL>
                    <a:lnR>
                      <a:noFill/>
                    </a:lnR>
                    <a:lnT>
                      <a:noFill/>
                    </a:lnT>
                    <a:lnB>
                      <a:noFill/>
                    </a:lnB>
                    <a:solidFill>
                      <a:srgbClr val="FAFBFC"/>
                    </a:solidFill>
                  </a:tcPr>
                </a:tc>
                <a:extLst>
                  <a:ext uri="{0D108BD9-81ED-4DB2-BD59-A6C34878D82A}">
                    <a16:rowId xmlns:a16="http://schemas.microsoft.com/office/drawing/2014/main" val="2957823846"/>
                  </a:ext>
                </a:extLst>
              </a:tr>
              <a:tr h="0">
                <a:tc>
                  <a:txBody>
                    <a:bodyPr/>
                    <a:lstStyle/>
                    <a:p>
                      <a:pPr algn="ctr"/>
                      <a:r>
                        <a:rPr lang="en-US" sz="2400" b="0">
                          <a:solidFill>
                            <a:schemeClr val="tx1"/>
                          </a:solidFill>
                          <a:effectLst/>
                        </a:rPr>
                        <a:t>E-3</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Ravi</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Noida</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03</a:t>
                      </a:r>
                    </a:p>
                  </a:txBody>
                  <a:tcPr anchor="ctr">
                    <a:lnL>
                      <a:noFill/>
                    </a:lnL>
                    <a:lnR>
                      <a:noFill/>
                    </a:lnR>
                    <a:lnT>
                      <a:noFill/>
                    </a:lnT>
                    <a:lnB>
                      <a:noFill/>
                    </a:lnB>
                    <a:solidFill>
                      <a:srgbClr val="FAFBFC"/>
                    </a:solidFill>
                  </a:tcPr>
                </a:tc>
                <a:tc>
                  <a:txBody>
                    <a:bodyPr/>
                    <a:lstStyle/>
                    <a:p>
                      <a:pPr algn="ctr"/>
                      <a:r>
                        <a:rPr lang="en-US" sz="2400" b="0">
                          <a:solidFill>
                            <a:schemeClr val="tx1"/>
                          </a:solidFill>
                          <a:effectLst/>
                        </a:rPr>
                        <a:t>D-3</a:t>
                      </a:r>
                    </a:p>
                  </a:txBody>
                  <a:tcPr anchor="ctr">
                    <a:lnL>
                      <a:noFill/>
                    </a:lnL>
                    <a:lnR>
                      <a:noFill/>
                    </a:lnR>
                    <a:lnT>
                      <a:noFill/>
                    </a:lnT>
                    <a:lnB>
                      <a:noFill/>
                    </a:lnB>
                    <a:solidFill>
                      <a:srgbClr val="FAFBFC"/>
                    </a:solidFill>
                  </a:tcPr>
                </a:tc>
                <a:tc>
                  <a:txBody>
                    <a:bodyPr/>
                    <a:lstStyle/>
                    <a:p>
                      <a:pPr algn="ctr"/>
                      <a:r>
                        <a:rPr lang="en-US" sz="2400" b="0" dirty="0">
                          <a:solidFill>
                            <a:schemeClr val="tx1"/>
                          </a:solidFill>
                          <a:effectLst/>
                        </a:rPr>
                        <a:t>Marketing</a:t>
                      </a:r>
                    </a:p>
                  </a:txBody>
                  <a:tcPr anchor="ctr">
                    <a:lnL>
                      <a:noFill/>
                    </a:lnL>
                    <a:lnR>
                      <a:noFill/>
                    </a:lnR>
                    <a:lnT>
                      <a:noFill/>
                    </a:lnT>
                    <a:lnB>
                      <a:noFill/>
                    </a:lnB>
                    <a:solidFill>
                      <a:srgbClr val="FAFBFC"/>
                    </a:solidFill>
                  </a:tcPr>
                </a:tc>
                <a:tc>
                  <a:txBody>
                    <a:bodyPr/>
                    <a:lstStyle/>
                    <a:p>
                      <a:pPr algn="ctr"/>
                      <a:r>
                        <a:rPr lang="en-US" sz="2400" b="0" dirty="0">
                          <a:solidFill>
                            <a:schemeClr val="tx1"/>
                          </a:solidFill>
                          <a:effectLst/>
                        </a:rPr>
                        <a:t>02</a:t>
                      </a:r>
                    </a:p>
                  </a:txBody>
                  <a:tcPr anchor="ctr">
                    <a:lnL>
                      <a:noFill/>
                    </a:lnL>
                    <a:lnR>
                      <a:noFill/>
                    </a:lnR>
                    <a:lnT>
                      <a:noFill/>
                    </a:lnT>
                    <a:lnB>
                      <a:noFill/>
                    </a:lnB>
                    <a:solidFill>
                      <a:srgbClr val="FAFBFC"/>
                    </a:solidFill>
                  </a:tcPr>
                </a:tc>
                <a:extLst>
                  <a:ext uri="{0D108BD9-81ED-4DB2-BD59-A6C34878D82A}">
                    <a16:rowId xmlns:a16="http://schemas.microsoft.com/office/drawing/2014/main" val="857348329"/>
                  </a:ext>
                </a:extLst>
              </a:tr>
            </a:tbl>
          </a:graphicData>
        </a:graphic>
      </p:graphicFrame>
      <p:sp>
        <p:nvSpPr>
          <p:cNvPr id="6" name="TextBox 5">
            <a:extLst>
              <a:ext uri="{FF2B5EF4-FFF2-40B4-BE49-F238E27FC236}">
                <a16:creationId xmlns:a16="http://schemas.microsoft.com/office/drawing/2014/main" id="{E8B370A3-D80A-550F-E970-6BEF1DDDAD3F}"/>
              </a:ext>
            </a:extLst>
          </p:cNvPr>
          <p:cNvSpPr txBox="1"/>
          <p:nvPr/>
        </p:nvSpPr>
        <p:spPr>
          <a:xfrm>
            <a:off x="1200149" y="5130383"/>
            <a:ext cx="9953625" cy="1200329"/>
          </a:xfrm>
          <a:prstGeom prst="rect">
            <a:avLst/>
          </a:prstGeom>
          <a:noFill/>
        </p:spPr>
        <p:txBody>
          <a:bodyPr wrap="square">
            <a:spAutoFit/>
          </a:bodyPr>
          <a:lstStyle/>
          <a:p>
            <a:r>
              <a:rPr lang="en-US" sz="2400" b="1" i="0" dirty="0">
                <a:effectLst/>
              </a:rPr>
              <a:t>As all the tuples from DEPARTMENT relation have a corresponding E_NO in EMPLOYEE relation, therefore no tuple from EMPLOYEE relation contains a NULL.</a:t>
            </a:r>
            <a:endParaRPr lang="en-US" sz="2400" b="1" dirty="0"/>
          </a:p>
        </p:txBody>
      </p:sp>
    </p:spTree>
    <p:extLst>
      <p:ext uri="{BB962C8B-B14F-4D97-AF65-F5344CB8AC3E}">
        <p14:creationId xmlns:p14="http://schemas.microsoft.com/office/powerpoint/2010/main" val="856978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90948-3239-FB05-00C5-FF9C3B8626E4}"/>
              </a:ext>
            </a:extLst>
          </p:cNvPr>
          <p:cNvSpPr>
            <a:spLocks noGrp="1"/>
          </p:cNvSpPr>
          <p:nvPr>
            <p:ph type="title"/>
          </p:nvPr>
        </p:nvSpPr>
        <p:spPr/>
        <p:txBody>
          <a:bodyPr/>
          <a:lstStyle/>
          <a:p>
            <a:r>
              <a:rPr lang="en-US" b="1" i="0" dirty="0">
                <a:solidFill>
                  <a:srgbClr val="273239"/>
                </a:solidFill>
                <a:effectLst/>
                <a:latin typeface="Times New Roman" panose="02020603050405020304" pitchFamily="18" charset="0"/>
                <a:cs typeface="Times New Roman" panose="02020603050405020304" pitchFamily="18" charset="0"/>
              </a:rPr>
              <a:t>Fundamental Operators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3F238387-62CF-7CCC-4BB3-0FF5C9FD9468}"/>
              </a:ext>
            </a:extLst>
          </p:cNvPr>
          <p:cNvSpPr>
            <a:spLocks noGrp="1"/>
          </p:cNvSpPr>
          <p:nvPr>
            <p:ph idx="1"/>
          </p:nvPr>
        </p:nvSpPr>
        <p:spPr>
          <a:xfrm>
            <a:off x="838200" y="1825624"/>
            <a:ext cx="10515600" cy="5032375"/>
          </a:xfrm>
        </p:spPr>
        <p:txBody>
          <a:bodyPr/>
          <a:lstStyle/>
          <a:p>
            <a:pPr algn="just" fontAlgn="base">
              <a:lnSpc>
                <a:spcPct val="100000"/>
              </a:lnSpc>
              <a:buFont typeface="+mj-lt"/>
              <a:buAutoNum type="arabicPeriod"/>
            </a:pPr>
            <a:r>
              <a:rPr lang="en-US" b="0" i="0" u="sng" dirty="0">
                <a:solidFill>
                  <a:srgbClr val="273239"/>
                </a:solidFill>
                <a:effectLst/>
                <a:latin typeface="Times New Roman" panose="02020603050405020304" pitchFamily="18" charset="0"/>
                <a:cs typeface="Times New Roman" panose="02020603050405020304" pitchFamily="18" charset="0"/>
                <a:hlinkClick r:id="rId2"/>
              </a:rPr>
              <a:t>Selection(σ)</a:t>
            </a:r>
            <a:endParaRPr lang="en-US" b="0" i="0" dirty="0">
              <a:solidFill>
                <a:srgbClr val="273239"/>
              </a:solidFill>
              <a:effectLst/>
              <a:latin typeface="Times New Roman" panose="02020603050405020304" pitchFamily="18" charset="0"/>
              <a:cs typeface="Times New Roman" panose="02020603050405020304" pitchFamily="18" charset="0"/>
            </a:endParaRPr>
          </a:p>
          <a:p>
            <a:pPr algn="just" fontAlgn="base">
              <a:lnSpc>
                <a:spcPct val="100000"/>
              </a:lnSpc>
              <a:buFont typeface="+mj-lt"/>
              <a:buAutoNum type="arabicPeriod"/>
            </a:pPr>
            <a:r>
              <a:rPr lang="en-US" b="0" i="0" u="sng" dirty="0">
                <a:solidFill>
                  <a:srgbClr val="273239"/>
                </a:solidFill>
                <a:effectLst/>
                <a:latin typeface="Times New Roman" panose="02020603050405020304" pitchFamily="18" charset="0"/>
                <a:cs typeface="Times New Roman" panose="02020603050405020304" pitchFamily="18" charset="0"/>
                <a:hlinkClick r:id="rId3"/>
              </a:rPr>
              <a:t>Projection(π)</a:t>
            </a:r>
            <a:endParaRPr lang="en-US" b="0" i="0" dirty="0">
              <a:solidFill>
                <a:srgbClr val="273239"/>
              </a:solidFill>
              <a:effectLst/>
              <a:latin typeface="Times New Roman" panose="02020603050405020304" pitchFamily="18" charset="0"/>
              <a:cs typeface="Times New Roman" panose="02020603050405020304" pitchFamily="18" charset="0"/>
            </a:endParaRPr>
          </a:p>
          <a:p>
            <a:pPr algn="just" fontAlgn="base">
              <a:lnSpc>
                <a:spcPct val="100000"/>
              </a:lnSpc>
              <a:buFont typeface="+mj-lt"/>
              <a:buAutoNum type="arabicPeriod"/>
            </a:pPr>
            <a:r>
              <a:rPr lang="en-US" b="0" i="0" u="sng" dirty="0">
                <a:solidFill>
                  <a:srgbClr val="273239"/>
                </a:solidFill>
                <a:effectLst/>
                <a:latin typeface="Times New Roman" panose="02020603050405020304" pitchFamily="18" charset="0"/>
                <a:cs typeface="Times New Roman" panose="02020603050405020304" pitchFamily="18" charset="0"/>
                <a:hlinkClick r:id="rId4"/>
              </a:rPr>
              <a:t>Union(U)</a:t>
            </a:r>
            <a:endParaRPr lang="en-US" b="0" i="0" dirty="0">
              <a:solidFill>
                <a:srgbClr val="273239"/>
              </a:solidFill>
              <a:effectLst/>
              <a:latin typeface="Times New Roman" panose="02020603050405020304" pitchFamily="18" charset="0"/>
              <a:cs typeface="Times New Roman" panose="02020603050405020304" pitchFamily="18" charset="0"/>
            </a:endParaRPr>
          </a:p>
          <a:p>
            <a:pPr algn="just" fontAlgn="base">
              <a:lnSpc>
                <a:spcPct val="100000"/>
              </a:lnSpc>
              <a:buFont typeface="+mj-lt"/>
              <a:buAutoNum type="arabicPeriod"/>
            </a:pPr>
            <a:r>
              <a:rPr lang="en-US" b="0" i="0" u="sng" dirty="0">
                <a:solidFill>
                  <a:srgbClr val="273239"/>
                </a:solidFill>
                <a:effectLst/>
                <a:latin typeface="Times New Roman" panose="02020603050405020304" pitchFamily="18" charset="0"/>
                <a:cs typeface="Times New Roman" panose="02020603050405020304" pitchFamily="18" charset="0"/>
                <a:hlinkClick r:id="rId5"/>
              </a:rPr>
              <a:t>Set Difference(-)</a:t>
            </a:r>
            <a:endParaRPr lang="en-US" b="0" i="0" dirty="0">
              <a:solidFill>
                <a:srgbClr val="273239"/>
              </a:solidFill>
              <a:effectLst/>
              <a:latin typeface="Times New Roman" panose="02020603050405020304" pitchFamily="18" charset="0"/>
              <a:cs typeface="Times New Roman" panose="02020603050405020304" pitchFamily="18" charset="0"/>
            </a:endParaRPr>
          </a:p>
          <a:p>
            <a:pPr algn="just" fontAlgn="base">
              <a:lnSpc>
                <a:spcPct val="100000"/>
              </a:lnSpc>
              <a:buFont typeface="+mj-lt"/>
              <a:buAutoNum type="arabicPeriod"/>
            </a:pPr>
            <a:r>
              <a:rPr lang="en-US" b="0" i="0" u="sng" dirty="0">
                <a:solidFill>
                  <a:srgbClr val="273239"/>
                </a:solidFill>
                <a:effectLst/>
                <a:latin typeface="Times New Roman" panose="02020603050405020304" pitchFamily="18" charset="0"/>
                <a:cs typeface="Times New Roman" panose="02020603050405020304" pitchFamily="18" charset="0"/>
                <a:hlinkClick r:id="rId6"/>
              </a:rPr>
              <a:t>Set Intersection(∩)</a:t>
            </a:r>
            <a:endParaRPr lang="en-US" b="0" i="0" dirty="0">
              <a:solidFill>
                <a:srgbClr val="273239"/>
              </a:solidFill>
              <a:effectLst/>
              <a:latin typeface="Times New Roman" panose="02020603050405020304" pitchFamily="18" charset="0"/>
              <a:cs typeface="Times New Roman" panose="02020603050405020304" pitchFamily="18" charset="0"/>
            </a:endParaRPr>
          </a:p>
          <a:p>
            <a:pPr algn="just" fontAlgn="base">
              <a:lnSpc>
                <a:spcPct val="100000"/>
              </a:lnSpc>
              <a:buFont typeface="+mj-lt"/>
              <a:buAutoNum type="arabicPeriod"/>
            </a:pPr>
            <a:r>
              <a:rPr lang="en-US" b="0" i="0" u="sng" dirty="0">
                <a:solidFill>
                  <a:srgbClr val="273239"/>
                </a:solidFill>
                <a:effectLst/>
                <a:latin typeface="Times New Roman" panose="02020603050405020304" pitchFamily="18" charset="0"/>
                <a:cs typeface="Times New Roman" panose="02020603050405020304" pitchFamily="18" charset="0"/>
                <a:hlinkClick r:id="rId7"/>
              </a:rPr>
              <a:t>Rename(ρ)</a:t>
            </a:r>
            <a:endParaRPr lang="en-US" b="0" i="0" dirty="0">
              <a:solidFill>
                <a:srgbClr val="273239"/>
              </a:solidFill>
              <a:effectLst/>
              <a:latin typeface="Times New Roman" panose="02020603050405020304" pitchFamily="18" charset="0"/>
              <a:cs typeface="Times New Roman" panose="02020603050405020304" pitchFamily="18" charset="0"/>
            </a:endParaRPr>
          </a:p>
          <a:p>
            <a:pPr algn="just" fontAlgn="base">
              <a:lnSpc>
                <a:spcPct val="100000"/>
              </a:lnSpc>
              <a:buFont typeface="+mj-lt"/>
              <a:buAutoNum type="arabicPeriod"/>
            </a:pPr>
            <a:r>
              <a:rPr lang="en-US" b="0" i="0" u="sng" dirty="0">
                <a:solidFill>
                  <a:srgbClr val="273239"/>
                </a:solidFill>
                <a:effectLst/>
                <a:latin typeface="Times New Roman" panose="02020603050405020304" pitchFamily="18" charset="0"/>
                <a:cs typeface="Times New Roman" panose="02020603050405020304" pitchFamily="18" charset="0"/>
                <a:hlinkClick r:id="rId8"/>
              </a:rPr>
              <a:t>Cartesian Product(X)</a:t>
            </a:r>
            <a:endParaRPr lang="en-US" b="0" i="0" dirty="0">
              <a:solidFill>
                <a:srgbClr val="273239"/>
              </a:solidFill>
              <a:effectLst/>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43663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7D098-E9FA-8F20-8536-41F9C249BB70}"/>
              </a:ext>
            </a:extLst>
          </p:cNvPr>
          <p:cNvSpPr>
            <a:spLocks noGrp="1"/>
          </p:cNvSpPr>
          <p:nvPr>
            <p:ph type="title"/>
          </p:nvPr>
        </p:nvSpPr>
        <p:spPr/>
        <p:txBody>
          <a:bodyPr/>
          <a:lstStyle/>
          <a:p>
            <a:r>
              <a:rPr lang="en-US" b="1" i="0" dirty="0">
                <a:effectLst/>
                <a:latin typeface="__Source_Sans_Pro_fa6df0"/>
              </a:rPr>
              <a:t>Full Outer Join</a:t>
            </a:r>
            <a:br>
              <a:rPr lang="en-US" b="1" i="0" dirty="0">
                <a:effectLst/>
                <a:latin typeface="__Source_Sans_Pro_fa6df0"/>
              </a:rPr>
            </a:br>
            <a:endParaRPr lang="en-US" dirty="0"/>
          </a:p>
        </p:txBody>
      </p:sp>
      <p:sp>
        <p:nvSpPr>
          <p:cNvPr id="3" name="Content Placeholder 2">
            <a:extLst>
              <a:ext uri="{FF2B5EF4-FFF2-40B4-BE49-F238E27FC236}">
                <a16:creationId xmlns:a16="http://schemas.microsoft.com/office/drawing/2014/main" id="{9B97A276-5867-D846-5D62-E97FE5D2EDB4}"/>
              </a:ext>
            </a:extLst>
          </p:cNvPr>
          <p:cNvSpPr>
            <a:spLocks noGrp="1"/>
          </p:cNvSpPr>
          <p:nvPr>
            <p:ph idx="1"/>
          </p:nvPr>
        </p:nvSpPr>
        <p:spPr/>
        <p:txBody>
          <a:bodyPr/>
          <a:lstStyle/>
          <a:p>
            <a:pPr algn="just"/>
            <a:r>
              <a:rPr lang="en-US" b="0" i="0" dirty="0">
                <a:effectLst/>
              </a:rPr>
              <a:t>Full Outer Join </a:t>
            </a:r>
            <a:r>
              <a:rPr lang="en-US" b="1" i="0" dirty="0">
                <a:effectLst/>
              </a:rPr>
              <a:t>returns all the tuples from both relations</a:t>
            </a:r>
            <a:r>
              <a:rPr lang="en-US" b="0" i="0" dirty="0">
                <a:effectLst/>
              </a:rPr>
              <a:t>. However, if there are no matching tuples then, their respective attributes are made NULL in output relation.</a:t>
            </a:r>
          </a:p>
          <a:p>
            <a:pPr algn="just"/>
            <a:r>
              <a:rPr lang="en-US" b="0" i="0" dirty="0">
                <a:effectLst/>
              </a:rPr>
              <a:t>Again, combine the EMPLOYEE and DEPARTMENT relation with the same constraint.</a:t>
            </a:r>
          </a:p>
          <a:p>
            <a:endParaRPr lang="en-US" dirty="0"/>
          </a:p>
        </p:txBody>
      </p:sp>
    </p:spTree>
    <p:extLst>
      <p:ext uri="{BB962C8B-B14F-4D97-AF65-F5344CB8AC3E}">
        <p14:creationId xmlns:p14="http://schemas.microsoft.com/office/powerpoint/2010/main" val="2370948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AFE19-3180-6147-2E6B-CC26A568EB1C}"/>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C4616346-F495-F892-C64A-16DDA9189C99}"/>
              </a:ext>
            </a:extLst>
          </p:cNvPr>
          <p:cNvSpPr>
            <a:spLocks noGrp="1"/>
          </p:cNvSpPr>
          <p:nvPr>
            <p:ph idx="1"/>
          </p:nvPr>
        </p:nvSpPr>
        <p:spPr/>
        <p:txBody>
          <a:bodyPr/>
          <a:lstStyle/>
          <a:p>
            <a:r>
              <a:rPr lang="en-US" dirty="0"/>
              <a:t>EMPLOYEE ⟗EMPLOYEE.E_NO = DEPARTMENT.E_NO DEPARTMENT</a:t>
            </a:r>
          </a:p>
          <a:p>
            <a:endParaRPr lang="en-US" dirty="0"/>
          </a:p>
        </p:txBody>
      </p:sp>
      <p:graphicFrame>
        <p:nvGraphicFramePr>
          <p:cNvPr id="4" name="Table 3">
            <a:extLst>
              <a:ext uri="{FF2B5EF4-FFF2-40B4-BE49-F238E27FC236}">
                <a16:creationId xmlns:a16="http://schemas.microsoft.com/office/drawing/2014/main" id="{61BC4B84-1F6B-3228-426A-B09EA00BE051}"/>
              </a:ext>
            </a:extLst>
          </p:cNvPr>
          <p:cNvGraphicFramePr>
            <a:graphicFrameLocks noGrp="1"/>
          </p:cNvGraphicFramePr>
          <p:nvPr>
            <p:extLst>
              <p:ext uri="{D42A27DB-BD31-4B8C-83A1-F6EECF244321}">
                <p14:modId xmlns:p14="http://schemas.microsoft.com/office/powerpoint/2010/main" val="3607613359"/>
              </p:ext>
            </p:extLst>
          </p:nvPr>
        </p:nvGraphicFramePr>
        <p:xfrm>
          <a:off x="1166285" y="2427923"/>
          <a:ext cx="9725233" cy="2286000"/>
        </p:xfrm>
        <a:graphic>
          <a:graphicData uri="http://schemas.openxmlformats.org/drawingml/2006/table">
            <a:tbl>
              <a:tblPr/>
              <a:tblGrid>
                <a:gridCol w="1389319">
                  <a:extLst>
                    <a:ext uri="{9D8B030D-6E8A-4147-A177-3AD203B41FA5}">
                      <a16:colId xmlns:a16="http://schemas.microsoft.com/office/drawing/2014/main" val="3923096049"/>
                    </a:ext>
                  </a:extLst>
                </a:gridCol>
                <a:gridCol w="1389319">
                  <a:extLst>
                    <a:ext uri="{9D8B030D-6E8A-4147-A177-3AD203B41FA5}">
                      <a16:colId xmlns:a16="http://schemas.microsoft.com/office/drawing/2014/main" val="3290056170"/>
                    </a:ext>
                  </a:extLst>
                </a:gridCol>
                <a:gridCol w="1389319">
                  <a:extLst>
                    <a:ext uri="{9D8B030D-6E8A-4147-A177-3AD203B41FA5}">
                      <a16:colId xmlns:a16="http://schemas.microsoft.com/office/drawing/2014/main" val="2884372177"/>
                    </a:ext>
                  </a:extLst>
                </a:gridCol>
                <a:gridCol w="1389319">
                  <a:extLst>
                    <a:ext uri="{9D8B030D-6E8A-4147-A177-3AD203B41FA5}">
                      <a16:colId xmlns:a16="http://schemas.microsoft.com/office/drawing/2014/main" val="3674498759"/>
                    </a:ext>
                  </a:extLst>
                </a:gridCol>
                <a:gridCol w="1389319">
                  <a:extLst>
                    <a:ext uri="{9D8B030D-6E8A-4147-A177-3AD203B41FA5}">
                      <a16:colId xmlns:a16="http://schemas.microsoft.com/office/drawing/2014/main" val="883411502"/>
                    </a:ext>
                  </a:extLst>
                </a:gridCol>
                <a:gridCol w="1389319">
                  <a:extLst>
                    <a:ext uri="{9D8B030D-6E8A-4147-A177-3AD203B41FA5}">
                      <a16:colId xmlns:a16="http://schemas.microsoft.com/office/drawing/2014/main" val="2902046941"/>
                    </a:ext>
                  </a:extLst>
                </a:gridCol>
                <a:gridCol w="1389319">
                  <a:extLst>
                    <a:ext uri="{9D8B030D-6E8A-4147-A177-3AD203B41FA5}">
                      <a16:colId xmlns:a16="http://schemas.microsoft.com/office/drawing/2014/main" val="448645040"/>
                    </a:ext>
                  </a:extLst>
                </a:gridCol>
              </a:tblGrid>
              <a:tr h="0">
                <a:tc>
                  <a:txBody>
                    <a:bodyPr/>
                    <a:lstStyle/>
                    <a:p>
                      <a:pPr algn="ctr"/>
                      <a:r>
                        <a:rPr lang="en-US" sz="2000" b="1">
                          <a:solidFill>
                            <a:schemeClr val="tx1"/>
                          </a:solidFill>
                          <a:effectLst/>
                        </a:rPr>
                        <a:t>E_NO</a:t>
                      </a:r>
                    </a:p>
                  </a:txBody>
                  <a:tcPr anchor="ctr">
                    <a:lnL>
                      <a:noFill/>
                    </a:lnL>
                    <a:lnR>
                      <a:noFill/>
                    </a:lnR>
                    <a:lnT>
                      <a:noFill/>
                    </a:lnT>
                    <a:lnB>
                      <a:noFill/>
                    </a:lnB>
                    <a:solidFill>
                      <a:srgbClr val="FAFBFC"/>
                    </a:solidFill>
                  </a:tcPr>
                </a:tc>
                <a:tc>
                  <a:txBody>
                    <a:bodyPr/>
                    <a:lstStyle/>
                    <a:p>
                      <a:pPr algn="ctr"/>
                      <a:r>
                        <a:rPr lang="en-US" sz="2000" b="1">
                          <a:solidFill>
                            <a:schemeClr val="tx1"/>
                          </a:solidFill>
                          <a:effectLst/>
                        </a:rPr>
                        <a:t>E_NAME</a:t>
                      </a:r>
                    </a:p>
                  </a:txBody>
                  <a:tcPr anchor="ctr">
                    <a:lnL>
                      <a:noFill/>
                    </a:lnL>
                    <a:lnR>
                      <a:noFill/>
                    </a:lnR>
                    <a:lnT>
                      <a:noFill/>
                    </a:lnT>
                    <a:lnB>
                      <a:noFill/>
                    </a:lnB>
                    <a:solidFill>
                      <a:srgbClr val="FAFBFC"/>
                    </a:solidFill>
                  </a:tcPr>
                </a:tc>
                <a:tc>
                  <a:txBody>
                    <a:bodyPr/>
                    <a:lstStyle/>
                    <a:p>
                      <a:pPr algn="ctr"/>
                      <a:r>
                        <a:rPr lang="en-US" sz="2000" b="1" dirty="0">
                          <a:solidFill>
                            <a:schemeClr val="tx1"/>
                          </a:solidFill>
                          <a:effectLst/>
                        </a:rPr>
                        <a:t>CITY</a:t>
                      </a:r>
                    </a:p>
                  </a:txBody>
                  <a:tcPr anchor="ctr">
                    <a:lnL>
                      <a:noFill/>
                    </a:lnL>
                    <a:lnR>
                      <a:noFill/>
                    </a:lnR>
                    <a:lnT>
                      <a:noFill/>
                    </a:lnT>
                    <a:lnB>
                      <a:noFill/>
                    </a:lnB>
                    <a:solidFill>
                      <a:srgbClr val="FAFBFC"/>
                    </a:solidFill>
                  </a:tcPr>
                </a:tc>
                <a:tc>
                  <a:txBody>
                    <a:bodyPr/>
                    <a:lstStyle/>
                    <a:p>
                      <a:pPr algn="ctr"/>
                      <a:r>
                        <a:rPr lang="en-US" sz="2000" b="1">
                          <a:solidFill>
                            <a:schemeClr val="tx1"/>
                          </a:solidFill>
                          <a:effectLst/>
                        </a:rPr>
                        <a:t>EXPERIENCE</a:t>
                      </a:r>
                    </a:p>
                  </a:txBody>
                  <a:tcPr anchor="ctr">
                    <a:lnL>
                      <a:noFill/>
                    </a:lnL>
                    <a:lnR>
                      <a:noFill/>
                    </a:lnR>
                    <a:lnT>
                      <a:noFill/>
                    </a:lnT>
                    <a:lnB>
                      <a:noFill/>
                    </a:lnB>
                    <a:solidFill>
                      <a:srgbClr val="FAFBFC"/>
                    </a:solidFill>
                  </a:tcPr>
                </a:tc>
                <a:tc>
                  <a:txBody>
                    <a:bodyPr/>
                    <a:lstStyle/>
                    <a:p>
                      <a:pPr algn="ctr"/>
                      <a:r>
                        <a:rPr lang="en-US" sz="2000" b="1">
                          <a:solidFill>
                            <a:schemeClr val="tx1"/>
                          </a:solidFill>
                          <a:effectLst/>
                        </a:rPr>
                        <a:t>D_NO</a:t>
                      </a:r>
                    </a:p>
                  </a:txBody>
                  <a:tcPr anchor="ctr">
                    <a:lnL>
                      <a:noFill/>
                    </a:lnL>
                    <a:lnR>
                      <a:noFill/>
                    </a:lnR>
                    <a:lnT>
                      <a:noFill/>
                    </a:lnT>
                    <a:lnB>
                      <a:noFill/>
                    </a:lnB>
                    <a:solidFill>
                      <a:srgbClr val="FAFBFC"/>
                    </a:solidFill>
                  </a:tcPr>
                </a:tc>
                <a:tc>
                  <a:txBody>
                    <a:bodyPr/>
                    <a:lstStyle/>
                    <a:p>
                      <a:pPr algn="ctr"/>
                      <a:r>
                        <a:rPr lang="en-US" sz="2000" b="1">
                          <a:solidFill>
                            <a:schemeClr val="tx1"/>
                          </a:solidFill>
                          <a:effectLst/>
                        </a:rPr>
                        <a:t>D_NAME</a:t>
                      </a:r>
                    </a:p>
                  </a:txBody>
                  <a:tcPr anchor="ctr">
                    <a:lnL>
                      <a:noFill/>
                    </a:lnL>
                    <a:lnR>
                      <a:noFill/>
                    </a:lnR>
                    <a:lnT>
                      <a:noFill/>
                    </a:lnT>
                    <a:lnB>
                      <a:noFill/>
                    </a:lnB>
                    <a:solidFill>
                      <a:srgbClr val="FAFBFC"/>
                    </a:solidFill>
                  </a:tcPr>
                </a:tc>
                <a:tc>
                  <a:txBody>
                    <a:bodyPr/>
                    <a:lstStyle/>
                    <a:p>
                      <a:pPr algn="ctr"/>
                      <a:r>
                        <a:rPr lang="en-US" sz="2000" b="1">
                          <a:solidFill>
                            <a:schemeClr val="tx1"/>
                          </a:solidFill>
                          <a:effectLst/>
                        </a:rPr>
                        <a:t>MIN_EXPERIENCE</a:t>
                      </a:r>
                    </a:p>
                  </a:txBody>
                  <a:tcPr anchor="ctr">
                    <a:lnL>
                      <a:noFill/>
                    </a:lnL>
                    <a:lnR>
                      <a:noFill/>
                    </a:lnR>
                    <a:lnT>
                      <a:noFill/>
                    </a:lnT>
                    <a:lnB>
                      <a:noFill/>
                    </a:lnB>
                    <a:solidFill>
                      <a:srgbClr val="FAFBFC"/>
                    </a:solidFill>
                  </a:tcPr>
                </a:tc>
                <a:extLst>
                  <a:ext uri="{0D108BD9-81ED-4DB2-BD59-A6C34878D82A}">
                    <a16:rowId xmlns:a16="http://schemas.microsoft.com/office/drawing/2014/main" val="163151426"/>
                  </a:ext>
                </a:extLst>
              </a:tr>
              <a:tr h="0">
                <a:tc>
                  <a:txBody>
                    <a:bodyPr/>
                    <a:lstStyle/>
                    <a:p>
                      <a:pPr algn="ctr"/>
                      <a:r>
                        <a:rPr lang="en-US" sz="2000" b="0" dirty="0">
                          <a:solidFill>
                            <a:schemeClr val="tx1"/>
                          </a:solidFill>
                          <a:effectLst/>
                        </a:rPr>
                        <a:t>E-1</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Ram</a:t>
                      </a:r>
                    </a:p>
                  </a:txBody>
                  <a:tcPr anchor="ctr">
                    <a:lnL>
                      <a:noFill/>
                    </a:lnL>
                    <a:lnR>
                      <a:noFill/>
                    </a:lnR>
                    <a:lnT>
                      <a:noFill/>
                    </a:lnT>
                    <a:lnB>
                      <a:noFill/>
                    </a:lnB>
                    <a:solidFill>
                      <a:srgbClr val="FAFBFC"/>
                    </a:solidFill>
                  </a:tcPr>
                </a:tc>
                <a:tc>
                  <a:txBody>
                    <a:bodyPr/>
                    <a:lstStyle/>
                    <a:p>
                      <a:pPr algn="ctr"/>
                      <a:r>
                        <a:rPr lang="en-US" sz="2000" b="0" dirty="0">
                          <a:solidFill>
                            <a:schemeClr val="tx1"/>
                          </a:solidFill>
                          <a:effectLst/>
                        </a:rPr>
                        <a:t>Delhi</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04</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D-1</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HR</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03</a:t>
                      </a:r>
                    </a:p>
                  </a:txBody>
                  <a:tcPr anchor="ctr">
                    <a:lnL>
                      <a:noFill/>
                    </a:lnL>
                    <a:lnR>
                      <a:noFill/>
                    </a:lnR>
                    <a:lnT>
                      <a:noFill/>
                    </a:lnT>
                    <a:lnB>
                      <a:noFill/>
                    </a:lnB>
                    <a:solidFill>
                      <a:srgbClr val="FAFBFC"/>
                    </a:solidFill>
                  </a:tcPr>
                </a:tc>
                <a:extLst>
                  <a:ext uri="{0D108BD9-81ED-4DB2-BD59-A6C34878D82A}">
                    <a16:rowId xmlns:a16="http://schemas.microsoft.com/office/drawing/2014/main" val="290660501"/>
                  </a:ext>
                </a:extLst>
              </a:tr>
              <a:tr h="0">
                <a:tc>
                  <a:txBody>
                    <a:bodyPr/>
                    <a:lstStyle/>
                    <a:p>
                      <a:pPr algn="ctr"/>
                      <a:r>
                        <a:rPr lang="en-US" sz="2000" b="0">
                          <a:solidFill>
                            <a:schemeClr val="tx1"/>
                          </a:solidFill>
                          <a:effectLst/>
                        </a:rPr>
                        <a:t>E-2</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Varun</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Chandigarh</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09</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D-2</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IT</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05</a:t>
                      </a:r>
                    </a:p>
                  </a:txBody>
                  <a:tcPr anchor="ctr">
                    <a:lnL>
                      <a:noFill/>
                    </a:lnL>
                    <a:lnR>
                      <a:noFill/>
                    </a:lnR>
                    <a:lnT>
                      <a:noFill/>
                    </a:lnT>
                    <a:lnB>
                      <a:noFill/>
                    </a:lnB>
                    <a:solidFill>
                      <a:srgbClr val="FAFBFC"/>
                    </a:solidFill>
                  </a:tcPr>
                </a:tc>
                <a:extLst>
                  <a:ext uri="{0D108BD9-81ED-4DB2-BD59-A6C34878D82A}">
                    <a16:rowId xmlns:a16="http://schemas.microsoft.com/office/drawing/2014/main" val="2554453352"/>
                  </a:ext>
                </a:extLst>
              </a:tr>
              <a:tr h="0">
                <a:tc>
                  <a:txBody>
                    <a:bodyPr/>
                    <a:lstStyle/>
                    <a:p>
                      <a:pPr algn="ctr"/>
                      <a:r>
                        <a:rPr lang="en-US" sz="2000" b="0">
                          <a:solidFill>
                            <a:schemeClr val="tx1"/>
                          </a:solidFill>
                          <a:effectLst/>
                        </a:rPr>
                        <a:t>E-3</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Ravi</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Noida</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03</a:t>
                      </a:r>
                    </a:p>
                  </a:txBody>
                  <a:tcPr anchor="ctr">
                    <a:lnL>
                      <a:noFill/>
                    </a:lnL>
                    <a:lnR>
                      <a:noFill/>
                    </a:lnR>
                    <a:lnT>
                      <a:noFill/>
                    </a:lnT>
                    <a:lnB>
                      <a:noFill/>
                    </a:lnB>
                    <a:solidFill>
                      <a:srgbClr val="FAFBFC"/>
                    </a:solidFill>
                  </a:tcPr>
                </a:tc>
                <a:tc>
                  <a:txBody>
                    <a:bodyPr/>
                    <a:lstStyle/>
                    <a:p>
                      <a:pPr algn="ctr"/>
                      <a:r>
                        <a:rPr lang="en-US" sz="2000" b="0" dirty="0">
                          <a:solidFill>
                            <a:schemeClr val="tx1"/>
                          </a:solidFill>
                          <a:effectLst/>
                        </a:rPr>
                        <a:t>D-3</a:t>
                      </a:r>
                    </a:p>
                  </a:txBody>
                  <a:tcPr anchor="ctr">
                    <a:lnL>
                      <a:noFill/>
                    </a:lnL>
                    <a:lnR>
                      <a:noFill/>
                    </a:lnR>
                    <a:lnT>
                      <a:noFill/>
                    </a:lnT>
                    <a:lnB>
                      <a:noFill/>
                    </a:lnB>
                    <a:solidFill>
                      <a:srgbClr val="FAFBFC"/>
                    </a:solidFill>
                  </a:tcPr>
                </a:tc>
                <a:tc>
                  <a:txBody>
                    <a:bodyPr/>
                    <a:lstStyle/>
                    <a:p>
                      <a:pPr algn="ctr"/>
                      <a:r>
                        <a:rPr lang="en-US" sz="2000" b="0" dirty="0">
                          <a:solidFill>
                            <a:schemeClr val="tx1"/>
                          </a:solidFill>
                          <a:effectLst/>
                        </a:rPr>
                        <a:t>Marketing</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02</a:t>
                      </a:r>
                    </a:p>
                  </a:txBody>
                  <a:tcPr anchor="ctr">
                    <a:lnL>
                      <a:noFill/>
                    </a:lnL>
                    <a:lnR>
                      <a:noFill/>
                    </a:lnR>
                    <a:lnT>
                      <a:noFill/>
                    </a:lnT>
                    <a:lnB>
                      <a:noFill/>
                    </a:lnB>
                    <a:solidFill>
                      <a:srgbClr val="FAFBFC"/>
                    </a:solidFill>
                  </a:tcPr>
                </a:tc>
                <a:extLst>
                  <a:ext uri="{0D108BD9-81ED-4DB2-BD59-A6C34878D82A}">
                    <a16:rowId xmlns:a16="http://schemas.microsoft.com/office/drawing/2014/main" val="1651538076"/>
                  </a:ext>
                </a:extLst>
              </a:tr>
              <a:tr h="0">
                <a:tc>
                  <a:txBody>
                    <a:bodyPr/>
                    <a:lstStyle/>
                    <a:p>
                      <a:pPr algn="ctr"/>
                      <a:r>
                        <a:rPr lang="en-US" sz="2000" b="0">
                          <a:solidFill>
                            <a:schemeClr val="tx1"/>
                          </a:solidFill>
                          <a:effectLst/>
                        </a:rPr>
                        <a:t>E-4</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Amit</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Bangalore</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07</a:t>
                      </a:r>
                    </a:p>
                  </a:txBody>
                  <a:tcPr anchor="ctr">
                    <a:lnL>
                      <a:noFill/>
                    </a:lnL>
                    <a:lnR>
                      <a:noFill/>
                    </a:lnR>
                    <a:lnT>
                      <a:noFill/>
                    </a:lnT>
                    <a:lnB>
                      <a:noFill/>
                    </a:lnB>
                    <a:solidFill>
                      <a:srgbClr val="FAFBFC"/>
                    </a:solidFill>
                  </a:tcPr>
                </a:tc>
                <a:tc>
                  <a:txBody>
                    <a:bodyPr/>
                    <a:lstStyle/>
                    <a:p>
                      <a:pPr algn="ctr"/>
                      <a:r>
                        <a:rPr lang="en-US" sz="2000" b="0">
                          <a:solidFill>
                            <a:schemeClr val="tx1"/>
                          </a:solidFill>
                          <a:effectLst/>
                        </a:rPr>
                        <a:t>-</a:t>
                      </a:r>
                    </a:p>
                  </a:txBody>
                  <a:tcPr anchor="ctr">
                    <a:lnL>
                      <a:noFill/>
                    </a:lnL>
                    <a:lnR>
                      <a:noFill/>
                    </a:lnR>
                    <a:lnT>
                      <a:noFill/>
                    </a:lnT>
                    <a:lnB>
                      <a:noFill/>
                    </a:lnB>
                    <a:solidFill>
                      <a:srgbClr val="FAFBFC"/>
                    </a:solidFill>
                  </a:tcPr>
                </a:tc>
                <a:tc>
                  <a:txBody>
                    <a:bodyPr/>
                    <a:lstStyle/>
                    <a:p>
                      <a:pPr algn="ctr"/>
                      <a:r>
                        <a:rPr lang="en-US" sz="2000" b="0" dirty="0">
                          <a:solidFill>
                            <a:schemeClr val="tx1"/>
                          </a:solidFill>
                          <a:effectLst/>
                        </a:rPr>
                        <a:t>-</a:t>
                      </a:r>
                    </a:p>
                  </a:txBody>
                  <a:tcPr anchor="ctr">
                    <a:lnL>
                      <a:noFill/>
                    </a:lnL>
                    <a:lnR>
                      <a:noFill/>
                    </a:lnR>
                    <a:lnT>
                      <a:noFill/>
                    </a:lnT>
                    <a:lnB>
                      <a:noFill/>
                    </a:lnB>
                    <a:solidFill>
                      <a:srgbClr val="FAFBFC"/>
                    </a:solidFill>
                  </a:tcPr>
                </a:tc>
                <a:tc>
                  <a:txBody>
                    <a:bodyPr/>
                    <a:lstStyle/>
                    <a:p>
                      <a:pPr algn="ctr"/>
                      <a:r>
                        <a:rPr lang="en-US" sz="2000" b="0" dirty="0">
                          <a:solidFill>
                            <a:schemeClr val="tx1"/>
                          </a:solidFill>
                          <a:effectLst/>
                        </a:rPr>
                        <a:t>-</a:t>
                      </a:r>
                    </a:p>
                  </a:txBody>
                  <a:tcPr anchor="ctr">
                    <a:lnL>
                      <a:noFill/>
                    </a:lnL>
                    <a:lnR>
                      <a:noFill/>
                    </a:lnR>
                    <a:lnT>
                      <a:noFill/>
                    </a:lnT>
                    <a:lnB>
                      <a:noFill/>
                    </a:lnB>
                    <a:solidFill>
                      <a:srgbClr val="FAFBFC"/>
                    </a:solidFill>
                  </a:tcPr>
                </a:tc>
                <a:extLst>
                  <a:ext uri="{0D108BD9-81ED-4DB2-BD59-A6C34878D82A}">
                    <a16:rowId xmlns:a16="http://schemas.microsoft.com/office/drawing/2014/main" val="3097881570"/>
                  </a:ext>
                </a:extLst>
              </a:tr>
            </a:tbl>
          </a:graphicData>
        </a:graphic>
      </p:graphicFrame>
    </p:spTree>
    <p:extLst>
      <p:ext uri="{BB962C8B-B14F-4D97-AF65-F5344CB8AC3E}">
        <p14:creationId xmlns:p14="http://schemas.microsoft.com/office/powerpoint/2010/main" val="3474479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50EFD-7E90-E482-54FE-56A6177C5A30}"/>
              </a:ext>
            </a:extLst>
          </p:cNvPr>
          <p:cNvSpPr>
            <a:spLocks noGrp="1"/>
          </p:cNvSpPr>
          <p:nvPr>
            <p:ph type="title"/>
          </p:nvPr>
        </p:nvSpPr>
        <p:spPr/>
        <p:txBody>
          <a:bodyPr/>
          <a:lstStyle/>
          <a:p>
            <a:r>
              <a:rPr lang="en-US" b="1" i="0" dirty="0">
                <a:effectLst/>
                <a:latin typeface="__Source_Sans_Pro_fa6df0"/>
              </a:rPr>
              <a:t>Intersection (∩)</a:t>
            </a:r>
            <a:br>
              <a:rPr lang="en-US" b="1" i="0" dirty="0">
                <a:effectLst/>
                <a:latin typeface="__Source_Sans_Pro_fa6df0"/>
              </a:rPr>
            </a:br>
            <a:endParaRPr lang="en-US" dirty="0"/>
          </a:p>
        </p:txBody>
      </p:sp>
      <p:sp>
        <p:nvSpPr>
          <p:cNvPr id="3" name="Content Placeholder 2">
            <a:extLst>
              <a:ext uri="{FF2B5EF4-FFF2-40B4-BE49-F238E27FC236}">
                <a16:creationId xmlns:a16="http://schemas.microsoft.com/office/drawing/2014/main" id="{E5C9D068-852F-431A-9C24-6CAEA2CBD45E}"/>
              </a:ext>
            </a:extLst>
          </p:cNvPr>
          <p:cNvSpPr>
            <a:spLocks noGrp="1"/>
          </p:cNvSpPr>
          <p:nvPr>
            <p:ph idx="1"/>
          </p:nvPr>
        </p:nvSpPr>
        <p:spPr>
          <a:xfrm>
            <a:off x="771525" y="1463675"/>
            <a:ext cx="10515600" cy="4351338"/>
          </a:xfrm>
        </p:spPr>
        <p:txBody>
          <a:bodyPr/>
          <a:lstStyle/>
          <a:p>
            <a:pPr algn="just"/>
            <a:r>
              <a:rPr lang="en-US" b="0" i="0" dirty="0">
                <a:effectLst/>
              </a:rPr>
              <a:t>Intersection operation is done by Intersection Operator which is represented by "intersection"(∩).It is the same as the intersection operator from set theory, i.e., it selects all the tuples which are present in both relations. It is a </a:t>
            </a:r>
            <a:r>
              <a:rPr lang="en-US" b="1" i="0" dirty="0">
                <a:effectLst/>
              </a:rPr>
              <a:t>binary operator</a:t>
            </a:r>
            <a:r>
              <a:rPr lang="en-US" b="0" i="0" dirty="0">
                <a:effectLst/>
              </a:rPr>
              <a:t> as it requires two operands. Also, it </a:t>
            </a:r>
            <a:r>
              <a:rPr lang="en-US" b="1" i="0" dirty="0">
                <a:effectLst/>
              </a:rPr>
              <a:t>eliminates duplicates</a:t>
            </a:r>
            <a:r>
              <a:rPr lang="en-US" b="0" i="0" dirty="0">
                <a:effectLst/>
              </a:rPr>
              <a:t>.</a:t>
            </a:r>
          </a:p>
          <a:p>
            <a:pPr marL="0" indent="0">
              <a:buNone/>
            </a:pPr>
            <a:br>
              <a:rPr lang="en-US" dirty="0"/>
            </a:br>
            <a:r>
              <a:rPr lang="en-US" b="0" i="0" dirty="0">
                <a:effectLst/>
              </a:rPr>
              <a:t>Notation : R ∩ S</a:t>
            </a:r>
            <a:br>
              <a:rPr lang="en-US" dirty="0"/>
            </a:br>
            <a:r>
              <a:rPr lang="en-US" b="0" i="0" dirty="0">
                <a:effectLst/>
              </a:rPr>
              <a:t>Where R is the first relation</a:t>
            </a:r>
            <a:br>
              <a:rPr lang="en-US" dirty="0"/>
            </a:br>
            <a:r>
              <a:rPr lang="en-US" b="0" i="0" dirty="0">
                <a:effectLst/>
              </a:rPr>
              <a:t>S is the second relation</a:t>
            </a:r>
            <a:endParaRPr lang="en-US" dirty="0"/>
          </a:p>
        </p:txBody>
      </p:sp>
    </p:spTree>
    <p:extLst>
      <p:ext uri="{BB962C8B-B14F-4D97-AF65-F5344CB8AC3E}">
        <p14:creationId xmlns:p14="http://schemas.microsoft.com/office/powerpoint/2010/main" val="2883447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18F6D-F1D2-A36A-75D9-8EAF133F288E}"/>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FAAD84B-5A41-0673-C8B0-41EF17BF0E2A}"/>
              </a:ext>
            </a:extLst>
          </p:cNvPr>
          <p:cNvSpPr>
            <a:spLocks noGrp="1"/>
          </p:cNvSpPr>
          <p:nvPr>
            <p:ph idx="1"/>
          </p:nvPr>
        </p:nvSpPr>
        <p:spPr/>
        <p:txBody>
          <a:bodyPr/>
          <a:lstStyle/>
          <a:p>
            <a:r>
              <a:rPr lang="en-US" b="0" i="0" dirty="0">
                <a:effectLst/>
              </a:rPr>
              <a:t>Suppose we want the names which are present in STUDENT as well as in EMPLOYEE relation, Relations we used in Basic Operations.</a:t>
            </a:r>
            <a:endParaRPr lang="en-US" dirty="0"/>
          </a:p>
        </p:txBody>
      </p:sp>
      <p:sp>
        <p:nvSpPr>
          <p:cNvPr id="5" name="TextBox 4">
            <a:extLst>
              <a:ext uri="{FF2B5EF4-FFF2-40B4-BE49-F238E27FC236}">
                <a16:creationId xmlns:a16="http://schemas.microsoft.com/office/drawing/2014/main" id="{181A858C-7CD6-5E5E-22B6-A8176926754A}"/>
              </a:ext>
            </a:extLst>
          </p:cNvPr>
          <p:cNvSpPr txBox="1"/>
          <p:nvPr/>
        </p:nvSpPr>
        <p:spPr>
          <a:xfrm>
            <a:off x="3048000" y="2806184"/>
            <a:ext cx="6096000" cy="461665"/>
          </a:xfrm>
          <a:prstGeom prst="rect">
            <a:avLst/>
          </a:prstGeom>
          <a:noFill/>
        </p:spPr>
        <p:txBody>
          <a:bodyPr wrap="square">
            <a:spAutoFit/>
          </a:bodyPr>
          <a:lstStyle/>
          <a:p>
            <a:r>
              <a:rPr lang="en-US" sz="2400" b="1" dirty="0"/>
              <a:t>∏ NAME(STUDENT) ∩ ∏ NAME(EMPLOYEE)</a:t>
            </a:r>
          </a:p>
        </p:txBody>
      </p:sp>
      <p:graphicFrame>
        <p:nvGraphicFramePr>
          <p:cNvPr id="6" name="Table 5">
            <a:extLst>
              <a:ext uri="{FF2B5EF4-FFF2-40B4-BE49-F238E27FC236}">
                <a16:creationId xmlns:a16="http://schemas.microsoft.com/office/drawing/2014/main" id="{2675E371-CF72-2789-ABC4-9C6421B8B1F6}"/>
              </a:ext>
            </a:extLst>
          </p:cNvPr>
          <p:cNvGraphicFramePr>
            <a:graphicFrameLocks noGrp="1"/>
          </p:cNvGraphicFramePr>
          <p:nvPr>
            <p:extLst>
              <p:ext uri="{D42A27DB-BD31-4B8C-83A1-F6EECF244321}">
                <p14:modId xmlns:p14="http://schemas.microsoft.com/office/powerpoint/2010/main" val="4159753127"/>
              </p:ext>
            </p:extLst>
          </p:nvPr>
        </p:nvGraphicFramePr>
        <p:xfrm>
          <a:off x="4292600" y="3452654"/>
          <a:ext cx="3606800" cy="1371600"/>
        </p:xfrm>
        <a:graphic>
          <a:graphicData uri="http://schemas.openxmlformats.org/drawingml/2006/table">
            <a:tbl>
              <a:tblPr/>
              <a:tblGrid>
                <a:gridCol w="3606800">
                  <a:extLst>
                    <a:ext uri="{9D8B030D-6E8A-4147-A177-3AD203B41FA5}">
                      <a16:colId xmlns:a16="http://schemas.microsoft.com/office/drawing/2014/main" val="1371667014"/>
                    </a:ext>
                  </a:extLst>
                </a:gridCol>
              </a:tblGrid>
              <a:tr h="0">
                <a:tc>
                  <a:txBody>
                    <a:bodyPr/>
                    <a:lstStyle/>
                    <a:p>
                      <a:pPr algn="ctr"/>
                      <a:r>
                        <a:rPr lang="en-US" sz="2400">
                          <a:effectLst/>
                        </a:rPr>
                        <a:t>NAME</a:t>
                      </a:r>
                    </a:p>
                  </a:txBody>
                  <a:tcPr anchor="ctr">
                    <a:lnL>
                      <a:noFill/>
                    </a:lnL>
                    <a:lnR>
                      <a:noFill/>
                    </a:lnR>
                    <a:lnT>
                      <a:noFill/>
                    </a:lnT>
                    <a:lnB>
                      <a:noFill/>
                    </a:lnB>
                    <a:solidFill>
                      <a:srgbClr val="FAFBFC"/>
                    </a:solidFill>
                  </a:tcPr>
                </a:tc>
                <a:extLst>
                  <a:ext uri="{0D108BD9-81ED-4DB2-BD59-A6C34878D82A}">
                    <a16:rowId xmlns:a16="http://schemas.microsoft.com/office/drawing/2014/main" val="1878460212"/>
                  </a:ext>
                </a:extLst>
              </a:tr>
              <a:tr h="0">
                <a:tc>
                  <a:txBody>
                    <a:bodyPr/>
                    <a:lstStyle/>
                    <a:p>
                      <a:pPr algn="ctr"/>
                      <a:r>
                        <a:rPr lang="en-US" sz="2400">
                          <a:effectLst/>
                        </a:rPr>
                        <a:t>Baljeet</a:t>
                      </a:r>
                    </a:p>
                  </a:txBody>
                  <a:tcPr anchor="ctr">
                    <a:lnL>
                      <a:noFill/>
                    </a:lnL>
                    <a:lnR>
                      <a:noFill/>
                    </a:lnR>
                    <a:lnT>
                      <a:noFill/>
                    </a:lnT>
                    <a:lnB>
                      <a:noFill/>
                    </a:lnB>
                    <a:solidFill>
                      <a:srgbClr val="FAFBFC"/>
                    </a:solidFill>
                  </a:tcPr>
                </a:tc>
                <a:extLst>
                  <a:ext uri="{0D108BD9-81ED-4DB2-BD59-A6C34878D82A}">
                    <a16:rowId xmlns:a16="http://schemas.microsoft.com/office/drawing/2014/main" val="3543102704"/>
                  </a:ext>
                </a:extLst>
              </a:tr>
              <a:tr h="0">
                <a:tc>
                  <a:txBody>
                    <a:bodyPr/>
                    <a:lstStyle/>
                    <a:p>
                      <a:pPr algn="ctr"/>
                      <a:r>
                        <a:rPr lang="en-US" sz="2400" dirty="0">
                          <a:effectLst/>
                        </a:rPr>
                        <a:t>Harsh</a:t>
                      </a:r>
                    </a:p>
                  </a:txBody>
                  <a:tcPr anchor="ctr">
                    <a:lnL>
                      <a:noFill/>
                    </a:lnL>
                    <a:lnR>
                      <a:noFill/>
                    </a:lnR>
                    <a:lnT>
                      <a:noFill/>
                    </a:lnT>
                    <a:lnB>
                      <a:noFill/>
                    </a:lnB>
                    <a:solidFill>
                      <a:srgbClr val="FAFBFC"/>
                    </a:solidFill>
                  </a:tcPr>
                </a:tc>
                <a:extLst>
                  <a:ext uri="{0D108BD9-81ED-4DB2-BD59-A6C34878D82A}">
                    <a16:rowId xmlns:a16="http://schemas.microsoft.com/office/drawing/2014/main" val="3687049802"/>
                  </a:ext>
                </a:extLst>
              </a:tr>
            </a:tbl>
          </a:graphicData>
        </a:graphic>
      </p:graphicFrame>
    </p:spTree>
    <p:extLst>
      <p:ext uri="{BB962C8B-B14F-4D97-AF65-F5344CB8AC3E}">
        <p14:creationId xmlns:p14="http://schemas.microsoft.com/office/powerpoint/2010/main" val="26365947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FEB2B-00C8-8818-7F4C-62F9B3F32656}"/>
              </a:ext>
            </a:extLst>
          </p:cNvPr>
          <p:cNvSpPr>
            <a:spLocks noGrp="1"/>
          </p:cNvSpPr>
          <p:nvPr>
            <p:ph type="title"/>
          </p:nvPr>
        </p:nvSpPr>
        <p:spPr/>
        <p:txBody>
          <a:bodyPr/>
          <a:lstStyle/>
          <a:p>
            <a:r>
              <a:rPr lang="en-US" b="1" i="0" dirty="0">
                <a:effectLst/>
                <a:latin typeface="__Source_Sans_Pro_fa6df0"/>
              </a:rPr>
              <a:t>Division (÷)</a:t>
            </a:r>
            <a:br>
              <a:rPr lang="en-US" b="1" i="0" dirty="0">
                <a:effectLst/>
                <a:latin typeface="__Source_Sans_Pro_fa6df0"/>
              </a:rPr>
            </a:br>
            <a:endParaRPr lang="en-US" dirty="0"/>
          </a:p>
        </p:txBody>
      </p:sp>
      <p:sp>
        <p:nvSpPr>
          <p:cNvPr id="3" name="Content Placeholder 2">
            <a:extLst>
              <a:ext uri="{FF2B5EF4-FFF2-40B4-BE49-F238E27FC236}">
                <a16:creationId xmlns:a16="http://schemas.microsoft.com/office/drawing/2014/main" id="{BC44BD12-EF88-9681-8BC9-F6146C9D0E21}"/>
              </a:ext>
            </a:extLst>
          </p:cNvPr>
          <p:cNvSpPr>
            <a:spLocks noGrp="1"/>
          </p:cNvSpPr>
          <p:nvPr>
            <p:ph idx="1"/>
          </p:nvPr>
        </p:nvSpPr>
        <p:spPr>
          <a:xfrm>
            <a:off x="838200" y="1323974"/>
            <a:ext cx="10515600" cy="5534025"/>
          </a:xfrm>
        </p:spPr>
        <p:txBody>
          <a:bodyPr>
            <a:normAutofit/>
          </a:bodyPr>
          <a:lstStyle/>
          <a:p>
            <a:pPr algn="l"/>
            <a:r>
              <a:rPr lang="en-US" b="0" i="0" dirty="0">
                <a:effectLst/>
              </a:rPr>
              <a:t>Division Operation is represented by "division"(÷ or /) operator and is used in queries that involve keywords </a:t>
            </a:r>
            <a:r>
              <a:rPr lang="en-US" b="1" i="0" dirty="0">
                <a:effectLst/>
              </a:rPr>
              <a:t>"every"</a:t>
            </a:r>
            <a:r>
              <a:rPr lang="en-US" b="0" i="0" dirty="0">
                <a:effectLst/>
              </a:rPr>
              <a:t>, </a:t>
            </a:r>
            <a:r>
              <a:rPr lang="en-US" b="1" i="0" dirty="0">
                <a:effectLst/>
              </a:rPr>
              <a:t>"all"</a:t>
            </a:r>
            <a:r>
              <a:rPr lang="en-US" b="0" i="0" dirty="0">
                <a:effectLst/>
              </a:rPr>
              <a:t>, etc.</a:t>
            </a:r>
          </a:p>
          <a:p>
            <a:pPr algn="l"/>
            <a:r>
              <a:rPr lang="en-US" b="0" i="0" dirty="0">
                <a:effectLst/>
              </a:rPr>
              <a:t>Notation : R(X,Y)/S(Y)</a:t>
            </a:r>
          </a:p>
          <a:p>
            <a:pPr algn="l"/>
            <a:r>
              <a:rPr lang="en-US" b="0" i="0" dirty="0">
                <a:solidFill>
                  <a:srgbClr val="61738E"/>
                </a:solidFill>
                <a:effectLst/>
                <a:latin typeface="__Source_Sans_Pro_fa6df0"/>
              </a:rPr>
              <a:t>Here,</a:t>
            </a:r>
            <a:br>
              <a:rPr lang="en-US" b="0" i="0" dirty="0">
                <a:solidFill>
                  <a:srgbClr val="61738E"/>
                </a:solidFill>
                <a:effectLst/>
                <a:latin typeface="__Source_Sans_Pro_fa6df0"/>
              </a:rPr>
            </a:br>
            <a:r>
              <a:rPr lang="en-US" b="0" i="0" dirty="0">
                <a:effectLst/>
              </a:rPr>
              <a:t>R is the first relation from which data is retrieved.</a:t>
            </a:r>
            <a:br>
              <a:rPr lang="en-US" b="0" i="0" dirty="0">
                <a:effectLst/>
              </a:rPr>
            </a:br>
            <a:r>
              <a:rPr lang="en-US" b="0" i="0" dirty="0">
                <a:effectLst/>
              </a:rPr>
              <a:t>S is the second relation that will help to retrieve the data.</a:t>
            </a:r>
            <a:br>
              <a:rPr lang="en-US" b="0" i="0" dirty="0">
                <a:effectLst/>
              </a:rPr>
            </a:br>
            <a:r>
              <a:rPr lang="en-US" b="0" i="0" dirty="0">
                <a:effectLst/>
              </a:rPr>
              <a:t>X and Y are the attributes/columns present in relation. We can have multiple attributes in relation, but keep in mind that attributes of S must be a proper subset of attributes of R.</a:t>
            </a:r>
            <a:br>
              <a:rPr lang="en-US" b="0" i="0" dirty="0">
                <a:effectLst/>
              </a:rPr>
            </a:br>
            <a:r>
              <a:rPr lang="en-US" b="0" i="0" dirty="0">
                <a:effectLst/>
              </a:rPr>
              <a:t>For each corresponding value of Y, the above notation will return us the value of X from tuple&lt;X,Y&gt; which exists </a:t>
            </a:r>
            <a:r>
              <a:rPr lang="en-US" b="1" i="0" dirty="0">
                <a:effectLst/>
              </a:rPr>
              <a:t>everywhere</a:t>
            </a:r>
            <a:r>
              <a:rPr lang="en-US" b="0" i="0" dirty="0">
                <a:effectLst/>
              </a:rPr>
              <a:t>.</a:t>
            </a:r>
          </a:p>
          <a:p>
            <a:pPr algn="just"/>
            <a:r>
              <a:rPr lang="en-US" b="0" i="0" dirty="0">
                <a:effectLst/>
              </a:rPr>
              <a:t>It's a bit difficult to understand this in a theoretical way, but you will understand this with an example.</a:t>
            </a:r>
          </a:p>
          <a:p>
            <a:endParaRPr lang="en-US" dirty="0"/>
          </a:p>
        </p:txBody>
      </p:sp>
    </p:spTree>
    <p:extLst>
      <p:ext uri="{BB962C8B-B14F-4D97-AF65-F5344CB8AC3E}">
        <p14:creationId xmlns:p14="http://schemas.microsoft.com/office/powerpoint/2010/main" val="33381901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EC4FA-2168-6602-B63A-A21810E3B356}"/>
              </a:ext>
            </a:extLst>
          </p:cNvPr>
          <p:cNvSpPr>
            <a:spLocks noGrp="1"/>
          </p:cNvSpPr>
          <p:nvPr>
            <p:ph type="title"/>
          </p:nvPr>
        </p:nvSpPr>
        <p:spPr>
          <a:xfrm>
            <a:off x="838200" y="365126"/>
            <a:ext cx="10515600" cy="520700"/>
          </a:xfrm>
        </p:spPr>
        <p:txBody>
          <a:bodyPr>
            <a:normAutofit fontScale="90000"/>
          </a:bodyPr>
          <a:lstStyle/>
          <a:p>
            <a:r>
              <a:rPr lang="en-US" b="1" dirty="0"/>
              <a:t>Example</a:t>
            </a:r>
          </a:p>
        </p:txBody>
      </p:sp>
      <p:sp>
        <p:nvSpPr>
          <p:cNvPr id="3" name="Content Placeholder 2">
            <a:extLst>
              <a:ext uri="{FF2B5EF4-FFF2-40B4-BE49-F238E27FC236}">
                <a16:creationId xmlns:a16="http://schemas.microsoft.com/office/drawing/2014/main" id="{E77C67F5-4534-EE9E-C86C-830E7BE099E6}"/>
              </a:ext>
            </a:extLst>
          </p:cNvPr>
          <p:cNvSpPr>
            <a:spLocks noGrp="1"/>
          </p:cNvSpPr>
          <p:nvPr>
            <p:ph idx="1"/>
          </p:nvPr>
        </p:nvSpPr>
        <p:spPr>
          <a:xfrm>
            <a:off x="838200" y="1162050"/>
            <a:ext cx="10515600" cy="5014913"/>
          </a:xfrm>
        </p:spPr>
        <p:txBody>
          <a:bodyPr/>
          <a:lstStyle/>
          <a:p>
            <a:pPr algn="l"/>
            <a:r>
              <a:rPr lang="en-US" b="0" i="0" dirty="0">
                <a:effectLst/>
                <a:latin typeface="__Source_Sans_Pro_fa6df0"/>
              </a:rPr>
              <a:t>Let's have two relations, ENROLLED and COURSE. ENROLLED consist of two attributes STUDENT_ID and COURSE_ID. It denotes the map of students who are enrolled in given courses.</a:t>
            </a:r>
          </a:p>
          <a:p>
            <a:pPr algn="l"/>
            <a:r>
              <a:rPr lang="en-US" b="0" i="0" dirty="0">
                <a:effectLst/>
                <a:latin typeface="__Source_Sans_Pro_fa6df0"/>
              </a:rPr>
              <a:t>COURSE contains the list of courses available.</a:t>
            </a:r>
            <a:br>
              <a:rPr lang="en-US" b="0" i="0" dirty="0">
                <a:effectLst/>
                <a:latin typeface="__Source_Sans_Pro_fa6df0"/>
              </a:rPr>
            </a:br>
            <a:r>
              <a:rPr lang="en-US" b="0" i="0" dirty="0">
                <a:effectLst/>
                <a:latin typeface="__Source_Sans_Pro_fa6df0"/>
              </a:rPr>
              <a:t>See, here attributes/columns of COURSE relation are a proper subset of attributes/columns of ENROLLED relation. Hence Division operation can be used here.</a:t>
            </a:r>
          </a:p>
          <a:p>
            <a:pPr algn="l"/>
            <a:r>
              <a:rPr lang="en-US" dirty="0">
                <a:latin typeface="__Source_Sans_Pro_fa6df0"/>
              </a:rPr>
              <a:t>Employee                                                       Course</a:t>
            </a:r>
            <a:endParaRPr lang="en-US" b="0" i="0" dirty="0">
              <a:effectLst/>
              <a:latin typeface="__Source_Sans_Pro_fa6df0"/>
            </a:endParaRPr>
          </a:p>
          <a:p>
            <a:endParaRPr lang="en-US" dirty="0"/>
          </a:p>
        </p:txBody>
      </p:sp>
      <p:graphicFrame>
        <p:nvGraphicFramePr>
          <p:cNvPr id="6" name="Table 5">
            <a:extLst>
              <a:ext uri="{FF2B5EF4-FFF2-40B4-BE49-F238E27FC236}">
                <a16:creationId xmlns:a16="http://schemas.microsoft.com/office/drawing/2014/main" id="{3F0E6477-F9A4-932F-4898-38DB0AFF5B1B}"/>
              </a:ext>
            </a:extLst>
          </p:cNvPr>
          <p:cNvGraphicFramePr>
            <a:graphicFrameLocks noGrp="1"/>
          </p:cNvGraphicFramePr>
          <p:nvPr>
            <p:extLst>
              <p:ext uri="{D42A27DB-BD31-4B8C-83A1-F6EECF244321}">
                <p14:modId xmlns:p14="http://schemas.microsoft.com/office/powerpoint/2010/main" val="3197763772"/>
              </p:ext>
            </p:extLst>
          </p:nvPr>
        </p:nvGraphicFramePr>
        <p:xfrm>
          <a:off x="756920" y="4664074"/>
          <a:ext cx="3606800" cy="1828800"/>
        </p:xfrm>
        <a:graphic>
          <a:graphicData uri="http://schemas.openxmlformats.org/drawingml/2006/table">
            <a:tbl>
              <a:tblPr/>
              <a:tblGrid>
                <a:gridCol w="1803400">
                  <a:extLst>
                    <a:ext uri="{9D8B030D-6E8A-4147-A177-3AD203B41FA5}">
                      <a16:colId xmlns:a16="http://schemas.microsoft.com/office/drawing/2014/main" val="2607289317"/>
                    </a:ext>
                  </a:extLst>
                </a:gridCol>
                <a:gridCol w="1803400">
                  <a:extLst>
                    <a:ext uri="{9D8B030D-6E8A-4147-A177-3AD203B41FA5}">
                      <a16:colId xmlns:a16="http://schemas.microsoft.com/office/drawing/2014/main" val="3113334470"/>
                    </a:ext>
                  </a:extLst>
                </a:gridCol>
              </a:tblGrid>
              <a:tr h="0">
                <a:tc>
                  <a:txBody>
                    <a:bodyPr/>
                    <a:lstStyle/>
                    <a:p>
                      <a:pPr algn="ctr"/>
                      <a:r>
                        <a:rPr lang="en-US" b="1">
                          <a:solidFill>
                            <a:schemeClr val="tx1"/>
                          </a:solidFill>
                          <a:effectLst/>
                        </a:rPr>
                        <a:t>STUDENT_ID</a:t>
                      </a:r>
                    </a:p>
                  </a:txBody>
                  <a:tcPr anchor="ctr">
                    <a:lnL>
                      <a:noFill/>
                    </a:lnL>
                    <a:lnR>
                      <a:noFill/>
                    </a:lnR>
                    <a:lnT>
                      <a:noFill/>
                    </a:lnT>
                    <a:lnB>
                      <a:noFill/>
                    </a:lnB>
                    <a:solidFill>
                      <a:srgbClr val="FAFBFC"/>
                    </a:solidFill>
                  </a:tcPr>
                </a:tc>
                <a:tc>
                  <a:txBody>
                    <a:bodyPr/>
                    <a:lstStyle/>
                    <a:p>
                      <a:pPr algn="ctr"/>
                      <a:r>
                        <a:rPr lang="en-US" b="1">
                          <a:solidFill>
                            <a:schemeClr val="tx1"/>
                          </a:solidFill>
                          <a:effectLst/>
                        </a:rPr>
                        <a:t>COURSE_ID</a:t>
                      </a:r>
                    </a:p>
                  </a:txBody>
                  <a:tcPr anchor="ctr">
                    <a:lnL>
                      <a:noFill/>
                    </a:lnL>
                    <a:lnR>
                      <a:noFill/>
                    </a:lnR>
                    <a:lnT>
                      <a:noFill/>
                    </a:lnT>
                    <a:lnB>
                      <a:noFill/>
                    </a:lnB>
                    <a:solidFill>
                      <a:srgbClr val="FAFBFC"/>
                    </a:solidFill>
                  </a:tcPr>
                </a:tc>
                <a:extLst>
                  <a:ext uri="{0D108BD9-81ED-4DB2-BD59-A6C34878D82A}">
                    <a16:rowId xmlns:a16="http://schemas.microsoft.com/office/drawing/2014/main" val="12347570"/>
                  </a:ext>
                </a:extLst>
              </a:tr>
              <a:tr h="0">
                <a:tc>
                  <a:txBody>
                    <a:bodyPr/>
                    <a:lstStyle/>
                    <a:p>
                      <a:pPr algn="ctr"/>
                      <a:r>
                        <a:rPr lang="en-US" b="0" dirty="0">
                          <a:solidFill>
                            <a:schemeClr val="tx1"/>
                          </a:solidFill>
                          <a:effectLst/>
                        </a:rPr>
                        <a:t>Student_1</a:t>
                      </a:r>
                    </a:p>
                  </a:txBody>
                  <a:tcPr anchor="ctr">
                    <a:lnL>
                      <a:noFill/>
                    </a:lnL>
                    <a:lnR>
                      <a:noFill/>
                    </a:lnR>
                    <a:lnT>
                      <a:noFill/>
                    </a:lnT>
                    <a:lnB>
                      <a:noFill/>
                    </a:lnB>
                    <a:solidFill>
                      <a:srgbClr val="FAFBFC"/>
                    </a:solidFill>
                  </a:tcPr>
                </a:tc>
                <a:tc>
                  <a:txBody>
                    <a:bodyPr/>
                    <a:lstStyle/>
                    <a:p>
                      <a:pPr algn="ctr"/>
                      <a:r>
                        <a:rPr lang="en-US" b="0">
                          <a:solidFill>
                            <a:schemeClr val="tx1"/>
                          </a:solidFill>
                          <a:effectLst/>
                        </a:rPr>
                        <a:t>DBMS</a:t>
                      </a:r>
                    </a:p>
                  </a:txBody>
                  <a:tcPr anchor="ctr">
                    <a:lnL>
                      <a:noFill/>
                    </a:lnL>
                    <a:lnR>
                      <a:noFill/>
                    </a:lnR>
                    <a:lnT>
                      <a:noFill/>
                    </a:lnT>
                    <a:lnB>
                      <a:noFill/>
                    </a:lnB>
                    <a:solidFill>
                      <a:srgbClr val="FAFBFC"/>
                    </a:solidFill>
                  </a:tcPr>
                </a:tc>
                <a:extLst>
                  <a:ext uri="{0D108BD9-81ED-4DB2-BD59-A6C34878D82A}">
                    <a16:rowId xmlns:a16="http://schemas.microsoft.com/office/drawing/2014/main" val="411933051"/>
                  </a:ext>
                </a:extLst>
              </a:tr>
              <a:tr h="0">
                <a:tc>
                  <a:txBody>
                    <a:bodyPr/>
                    <a:lstStyle/>
                    <a:p>
                      <a:pPr algn="ctr"/>
                      <a:r>
                        <a:rPr lang="en-US" b="0" dirty="0">
                          <a:solidFill>
                            <a:schemeClr val="tx1"/>
                          </a:solidFill>
                          <a:effectLst/>
                        </a:rPr>
                        <a:t>Student_2</a:t>
                      </a:r>
                    </a:p>
                  </a:txBody>
                  <a:tcPr anchor="ctr">
                    <a:lnL>
                      <a:noFill/>
                    </a:lnL>
                    <a:lnR>
                      <a:noFill/>
                    </a:lnR>
                    <a:lnT>
                      <a:noFill/>
                    </a:lnT>
                    <a:lnB>
                      <a:noFill/>
                    </a:lnB>
                    <a:solidFill>
                      <a:srgbClr val="FAFBFC"/>
                    </a:solidFill>
                  </a:tcPr>
                </a:tc>
                <a:tc>
                  <a:txBody>
                    <a:bodyPr/>
                    <a:lstStyle/>
                    <a:p>
                      <a:pPr algn="ctr"/>
                      <a:r>
                        <a:rPr lang="en-US" b="0" dirty="0">
                          <a:solidFill>
                            <a:schemeClr val="tx1"/>
                          </a:solidFill>
                          <a:effectLst/>
                        </a:rPr>
                        <a:t>DBMS</a:t>
                      </a:r>
                    </a:p>
                  </a:txBody>
                  <a:tcPr anchor="ctr">
                    <a:lnL>
                      <a:noFill/>
                    </a:lnL>
                    <a:lnR>
                      <a:noFill/>
                    </a:lnR>
                    <a:lnT>
                      <a:noFill/>
                    </a:lnT>
                    <a:lnB>
                      <a:noFill/>
                    </a:lnB>
                    <a:solidFill>
                      <a:srgbClr val="FAFBFC"/>
                    </a:solidFill>
                  </a:tcPr>
                </a:tc>
                <a:extLst>
                  <a:ext uri="{0D108BD9-81ED-4DB2-BD59-A6C34878D82A}">
                    <a16:rowId xmlns:a16="http://schemas.microsoft.com/office/drawing/2014/main" val="2937785140"/>
                  </a:ext>
                </a:extLst>
              </a:tr>
              <a:tr h="0">
                <a:tc>
                  <a:txBody>
                    <a:bodyPr/>
                    <a:lstStyle/>
                    <a:p>
                      <a:pPr algn="ctr"/>
                      <a:r>
                        <a:rPr lang="en-US" b="0">
                          <a:solidFill>
                            <a:schemeClr val="tx1"/>
                          </a:solidFill>
                          <a:effectLst/>
                        </a:rPr>
                        <a:t>Student_1</a:t>
                      </a:r>
                    </a:p>
                  </a:txBody>
                  <a:tcPr anchor="ctr">
                    <a:lnL>
                      <a:noFill/>
                    </a:lnL>
                    <a:lnR>
                      <a:noFill/>
                    </a:lnR>
                    <a:lnT>
                      <a:noFill/>
                    </a:lnT>
                    <a:lnB>
                      <a:noFill/>
                    </a:lnB>
                    <a:solidFill>
                      <a:srgbClr val="FAFBFC"/>
                    </a:solidFill>
                  </a:tcPr>
                </a:tc>
                <a:tc>
                  <a:txBody>
                    <a:bodyPr/>
                    <a:lstStyle/>
                    <a:p>
                      <a:pPr algn="ctr"/>
                      <a:r>
                        <a:rPr lang="en-US" b="0" dirty="0">
                          <a:solidFill>
                            <a:schemeClr val="tx1"/>
                          </a:solidFill>
                          <a:effectLst/>
                        </a:rPr>
                        <a:t>OS</a:t>
                      </a:r>
                    </a:p>
                  </a:txBody>
                  <a:tcPr anchor="ctr">
                    <a:lnL>
                      <a:noFill/>
                    </a:lnL>
                    <a:lnR>
                      <a:noFill/>
                    </a:lnR>
                    <a:lnT>
                      <a:noFill/>
                    </a:lnT>
                    <a:lnB>
                      <a:noFill/>
                    </a:lnB>
                    <a:solidFill>
                      <a:srgbClr val="FAFBFC"/>
                    </a:solidFill>
                  </a:tcPr>
                </a:tc>
                <a:extLst>
                  <a:ext uri="{0D108BD9-81ED-4DB2-BD59-A6C34878D82A}">
                    <a16:rowId xmlns:a16="http://schemas.microsoft.com/office/drawing/2014/main" val="1928572994"/>
                  </a:ext>
                </a:extLst>
              </a:tr>
              <a:tr h="0">
                <a:tc>
                  <a:txBody>
                    <a:bodyPr/>
                    <a:lstStyle/>
                    <a:p>
                      <a:pPr algn="ctr"/>
                      <a:r>
                        <a:rPr lang="en-US" b="0">
                          <a:solidFill>
                            <a:schemeClr val="tx1"/>
                          </a:solidFill>
                          <a:effectLst/>
                        </a:rPr>
                        <a:t>Student_3</a:t>
                      </a:r>
                    </a:p>
                  </a:txBody>
                  <a:tcPr anchor="ctr">
                    <a:lnL>
                      <a:noFill/>
                    </a:lnL>
                    <a:lnR>
                      <a:noFill/>
                    </a:lnR>
                    <a:lnT>
                      <a:noFill/>
                    </a:lnT>
                    <a:lnB>
                      <a:noFill/>
                    </a:lnB>
                    <a:solidFill>
                      <a:srgbClr val="FAFBFC"/>
                    </a:solidFill>
                  </a:tcPr>
                </a:tc>
                <a:tc>
                  <a:txBody>
                    <a:bodyPr/>
                    <a:lstStyle/>
                    <a:p>
                      <a:pPr algn="ctr"/>
                      <a:r>
                        <a:rPr lang="en-US" b="0" dirty="0">
                          <a:solidFill>
                            <a:schemeClr val="tx1"/>
                          </a:solidFill>
                          <a:effectLst/>
                        </a:rPr>
                        <a:t>OS</a:t>
                      </a:r>
                    </a:p>
                  </a:txBody>
                  <a:tcPr anchor="ctr">
                    <a:lnL>
                      <a:noFill/>
                    </a:lnL>
                    <a:lnR>
                      <a:noFill/>
                    </a:lnR>
                    <a:lnT>
                      <a:noFill/>
                    </a:lnT>
                    <a:lnB>
                      <a:noFill/>
                    </a:lnB>
                    <a:solidFill>
                      <a:srgbClr val="FAFBFC"/>
                    </a:solidFill>
                  </a:tcPr>
                </a:tc>
                <a:extLst>
                  <a:ext uri="{0D108BD9-81ED-4DB2-BD59-A6C34878D82A}">
                    <a16:rowId xmlns:a16="http://schemas.microsoft.com/office/drawing/2014/main" val="2341488378"/>
                  </a:ext>
                </a:extLst>
              </a:tr>
            </a:tbl>
          </a:graphicData>
        </a:graphic>
      </p:graphicFrame>
      <p:graphicFrame>
        <p:nvGraphicFramePr>
          <p:cNvPr id="7" name="Table 6">
            <a:extLst>
              <a:ext uri="{FF2B5EF4-FFF2-40B4-BE49-F238E27FC236}">
                <a16:creationId xmlns:a16="http://schemas.microsoft.com/office/drawing/2014/main" id="{373D3B82-09BB-5C31-5ED2-311BE579F8C5}"/>
              </a:ext>
            </a:extLst>
          </p:cNvPr>
          <p:cNvGraphicFramePr>
            <a:graphicFrameLocks noGrp="1"/>
          </p:cNvGraphicFramePr>
          <p:nvPr>
            <p:extLst>
              <p:ext uri="{D42A27DB-BD31-4B8C-83A1-F6EECF244321}">
                <p14:modId xmlns:p14="http://schemas.microsoft.com/office/powerpoint/2010/main" val="68813922"/>
              </p:ext>
            </p:extLst>
          </p:nvPr>
        </p:nvGraphicFramePr>
        <p:xfrm>
          <a:off x="5883275" y="4688999"/>
          <a:ext cx="3606800" cy="1097280"/>
        </p:xfrm>
        <a:graphic>
          <a:graphicData uri="http://schemas.openxmlformats.org/drawingml/2006/table">
            <a:tbl>
              <a:tblPr/>
              <a:tblGrid>
                <a:gridCol w="3606800">
                  <a:extLst>
                    <a:ext uri="{9D8B030D-6E8A-4147-A177-3AD203B41FA5}">
                      <a16:colId xmlns:a16="http://schemas.microsoft.com/office/drawing/2014/main" val="149831854"/>
                    </a:ext>
                  </a:extLst>
                </a:gridCol>
              </a:tblGrid>
              <a:tr h="0">
                <a:tc>
                  <a:txBody>
                    <a:bodyPr/>
                    <a:lstStyle/>
                    <a:p>
                      <a:pPr algn="ctr"/>
                      <a:r>
                        <a:rPr lang="en-US" b="1">
                          <a:solidFill>
                            <a:schemeClr val="tx1"/>
                          </a:solidFill>
                          <a:effectLst/>
                        </a:rPr>
                        <a:t>COURSE_ID</a:t>
                      </a:r>
                    </a:p>
                  </a:txBody>
                  <a:tcPr anchor="ctr">
                    <a:lnL>
                      <a:noFill/>
                    </a:lnL>
                    <a:lnR>
                      <a:noFill/>
                    </a:lnR>
                    <a:lnT>
                      <a:noFill/>
                    </a:lnT>
                    <a:lnB>
                      <a:noFill/>
                    </a:lnB>
                    <a:solidFill>
                      <a:srgbClr val="FAFBFC"/>
                    </a:solidFill>
                  </a:tcPr>
                </a:tc>
                <a:extLst>
                  <a:ext uri="{0D108BD9-81ED-4DB2-BD59-A6C34878D82A}">
                    <a16:rowId xmlns:a16="http://schemas.microsoft.com/office/drawing/2014/main" val="3856006173"/>
                  </a:ext>
                </a:extLst>
              </a:tr>
              <a:tr h="0">
                <a:tc>
                  <a:txBody>
                    <a:bodyPr/>
                    <a:lstStyle/>
                    <a:p>
                      <a:pPr algn="ctr"/>
                      <a:r>
                        <a:rPr lang="en-US" b="1">
                          <a:solidFill>
                            <a:schemeClr val="tx1"/>
                          </a:solidFill>
                          <a:effectLst/>
                        </a:rPr>
                        <a:t>DBMS</a:t>
                      </a:r>
                    </a:p>
                  </a:txBody>
                  <a:tcPr anchor="ctr">
                    <a:lnL>
                      <a:noFill/>
                    </a:lnL>
                    <a:lnR>
                      <a:noFill/>
                    </a:lnR>
                    <a:lnT>
                      <a:noFill/>
                    </a:lnT>
                    <a:lnB>
                      <a:noFill/>
                    </a:lnB>
                    <a:solidFill>
                      <a:srgbClr val="FAFBFC"/>
                    </a:solidFill>
                  </a:tcPr>
                </a:tc>
                <a:extLst>
                  <a:ext uri="{0D108BD9-81ED-4DB2-BD59-A6C34878D82A}">
                    <a16:rowId xmlns:a16="http://schemas.microsoft.com/office/drawing/2014/main" val="2385200956"/>
                  </a:ext>
                </a:extLst>
              </a:tr>
              <a:tr h="0">
                <a:tc>
                  <a:txBody>
                    <a:bodyPr/>
                    <a:lstStyle/>
                    <a:p>
                      <a:pPr algn="ctr"/>
                      <a:r>
                        <a:rPr lang="en-US" b="1" dirty="0">
                          <a:solidFill>
                            <a:schemeClr val="tx1"/>
                          </a:solidFill>
                          <a:effectLst/>
                        </a:rPr>
                        <a:t>OS</a:t>
                      </a:r>
                    </a:p>
                  </a:txBody>
                  <a:tcPr anchor="ctr">
                    <a:lnL>
                      <a:noFill/>
                    </a:lnL>
                    <a:lnR>
                      <a:noFill/>
                    </a:lnR>
                    <a:lnT>
                      <a:noFill/>
                    </a:lnT>
                    <a:lnB>
                      <a:noFill/>
                    </a:lnB>
                    <a:solidFill>
                      <a:srgbClr val="FAFBFC"/>
                    </a:solidFill>
                  </a:tcPr>
                </a:tc>
                <a:extLst>
                  <a:ext uri="{0D108BD9-81ED-4DB2-BD59-A6C34878D82A}">
                    <a16:rowId xmlns:a16="http://schemas.microsoft.com/office/drawing/2014/main" val="399703393"/>
                  </a:ext>
                </a:extLst>
              </a:tr>
            </a:tbl>
          </a:graphicData>
        </a:graphic>
      </p:graphicFrame>
    </p:spTree>
    <p:extLst>
      <p:ext uri="{BB962C8B-B14F-4D97-AF65-F5344CB8AC3E}">
        <p14:creationId xmlns:p14="http://schemas.microsoft.com/office/powerpoint/2010/main" val="6492881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F5F2E-3E7C-580D-5DE7-7038288B8D07}"/>
              </a:ext>
            </a:extLst>
          </p:cNvPr>
          <p:cNvSpPr>
            <a:spLocks noGrp="1"/>
          </p:cNvSpPr>
          <p:nvPr>
            <p:ph type="title"/>
          </p:nvPr>
        </p:nvSpPr>
        <p:spPr/>
        <p:txBody>
          <a:bodyPr/>
          <a:lstStyle/>
          <a:p>
            <a:r>
              <a:rPr lang="en-US" dirty="0" err="1"/>
              <a:t>Cont</a:t>
            </a:r>
            <a:r>
              <a:rPr lang="en-US" dirty="0"/>
              <a:t>…</a:t>
            </a:r>
          </a:p>
        </p:txBody>
      </p:sp>
      <p:sp>
        <p:nvSpPr>
          <p:cNvPr id="3" name="Content Placeholder 2">
            <a:extLst>
              <a:ext uri="{FF2B5EF4-FFF2-40B4-BE49-F238E27FC236}">
                <a16:creationId xmlns:a16="http://schemas.microsoft.com/office/drawing/2014/main" id="{9C2435EA-399F-DA47-7ED8-C95363A938F9}"/>
              </a:ext>
            </a:extLst>
          </p:cNvPr>
          <p:cNvSpPr>
            <a:spLocks noGrp="1"/>
          </p:cNvSpPr>
          <p:nvPr>
            <p:ph idx="1"/>
          </p:nvPr>
        </p:nvSpPr>
        <p:spPr/>
        <p:txBody>
          <a:bodyPr/>
          <a:lstStyle/>
          <a:p>
            <a:r>
              <a:rPr lang="en-US" b="0" i="0" dirty="0">
                <a:effectLst/>
              </a:rPr>
              <a:t>Now the query is to return the STUDENT_ID of students who are enrolled in </a:t>
            </a:r>
            <a:r>
              <a:rPr lang="en-US" b="1" i="0" dirty="0">
                <a:effectLst/>
              </a:rPr>
              <a:t>every</a:t>
            </a:r>
            <a:r>
              <a:rPr lang="en-US" b="0" i="0" dirty="0">
                <a:effectLst/>
              </a:rPr>
              <a:t> course.</a:t>
            </a:r>
          </a:p>
          <a:p>
            <a:r>
              <a:rPr lang="en-US" dirty="0"/>
              <a:t>ENROLLED(STUDENT_ID, COURSE_ID)/COURSE(COURSE_ID)</a:t>
            </a:r>
          </a:p>
          <a:p>
            <a:r>
              <a:rPr lang="en-US" dirty="0"/>
              <a:t>Output</a:t>
            </a:r>
          </a:p>
          <a:p>
            <a:endParaRPr lang="en-US" dirty="0"/>
          </a:p>
        </p:txBody>
      </p:sp>
      <p:graphicFrame>
        <p:nvGraphicFramePr>
          <p:cNvPr id="4" name="Table 3">
            <a:extLst>
              <a:ext uri="{FF2B5EF4-FFF2-40B4-BE49-F238E27FC236}">
                <a16:creationId xmlns:a16="http://schemas.microsoft.com/office/drawing/2014/main" id="{EF794CF9-DAC8-E3E3-E66B-A4A47CAB0247}"/>
              </a:ext>
            </a:extLst>
          </p:cNvPr>
          <p:cNvGraphicFramePr>
            <a:graphicFrameLocks noGrp="1"/>
          </p:cNvGraphicFramePr>
          <p:nvPr>
            <p:extLst>
              <p:ext uri="{D42A27DB-BD31-4B8C-83A1-F6EECF244321}">
                <p14:modId xmlns:p14="http://schemas.microsoft.com/office/powerpoint/2010/main" val="1567174067"/>
              </p:ext>
            </p:extLst>
          </p:nvPr>
        </p:nvGraphicFramePr>
        <p:xfrm>
          <a:off x="4292600" y="3635534"/>
          <a:ext cx="3606800" cy="1036320"/>
        </p:xfrm>
        <a:graphic>
          <a:graphicData uri="http://schemas.openxmlformats.org/drawingml/2006/table">
            <a:tbl>
              <a:tblPr/>
              <a:tblGrid>
                <a:gridCol w="3606800">
                  <a:extLst>
                    <a:ext uri="{9D8B030D-6E8A-4147-A177-3AD203B41FA5}">
                      <a16:colId xmlns:a16="http://schemas.microsoft.com/office/drawing/2014/main" val="1591348721"/>
                    </a:ext>
                  </a:extLst>
                </a:gridCol>
              </a:tblGrid>
              <a:tr h="0">
                <a:tc>
                  <a:txBody>
                    <a:bodyPr/>
                    <a:lstStyle/>
                    <a:p>
                      <a:pPr algn="ctr"/>
                      <a:r>
                        <a:rPr lang="en-US" sz="2800">
                          <a:effectLst/>
                        </a:rPr>
                        <a:t>STUDENT_ID</a:t>
                      </a:r>
                    </a:p>
                  </a:txBody>
                  <a:tcPr anchor="ctr">
                    <a:lnL>
                      <a:noFill/>
                    </a:lnL>
                    <a:lnR>
                      <a:noFill/>
                    </a:lnR>
                    <a:lnT>
                      <a:noFill/>
                    </a:lnT>
                    <a:lnB>
                      <a:noFill/>
                    </a:lnB>
                    <a:solidFill>
                      <a:srgbClr val="FAFBFC"/>
                    </a:solidFill>
                  </a:tcPr>
                </a:tc>
                <a:extLst>
                  <a:ext uri="{0D108BD9-81ED-4DB2-BD59-A6C34878D82A}">
                    <a16:rowId xmlns:a16="http://schemas.microsoft.com/office/drawing/2014/main" val="2076395638"/>
                  </a:ext>
                </a:extLst>
              </a:tr>
              <a:tr h="0">
                <a:tc>
                  <a:txBody>
                    <a:bodyPr/>
                    <a:lstStyle/>
                    <a:p>
                      <a:pPr algn="ctr"/>
                      <a:r>
                        <a:rPr lang="en-US" sz="2800" dirty="0">
                          <a:effectLst/>
                        </a:rPr>
                        <a:t>Student_1</a:t>
                      </a:r>
                    </a:p>
                  </a:txBody>
                  <a:tcPr anchor="ctr">
                    <a:lnL>
                      <a:noFill/>
                    </a:lnL>
                    <a:lnR>
                      <a:noFill/>
                    </a:lnR>
                    <a:lnT>
                      <a:noFill/>
                    </a:lnT>
                    <a:lnB>
                      <a:noFill/>
                    </a:lnB>
                    <a:solidFill>
                      <a:srgbClr val="FAFBFC"/>
                    </a:solidFill>
                  </a:tcPr>
                </a:tc>
                <a:extLst>
                  <a:ext uri="{0D108BD9-81ED-4DB2-BD59-A6C34878D82A}">
                    <a16:rowId xmlns:a16="http://schemas.microsoft.com/office/drawing/2014/main" val="1406406851"/>
                  </a:ext>
                </a:extLst>
              </a:tr>
            </a:tbl>
          </a:graphicData>
        </a:graphic>
      </p:graphicFrame>
    </p:spTree>
    <p:extLst>
      <p:ext uri="{BB962C8B-B14F-4D97-AF65-F5344CB8AC3E}">
        <p14:creationId xmlns:p14="http://schemas.microsoft.com/office/powerpoint/2010/main" val="35096977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7D146-893A-F5AA-7280-210D222DE990}"/>
              </a:ext>
            </a:extLst>
          </p:cNvPr>
          <p:cNvSpPr>
            <a:spLocks noGrp="1"/>
          </p:cNvSpPr>
          <p:nvPr>
            <p:ph type="title"/>
          </p:nvPr>
        </p:nvSpPr>
        <p:spPr/>
        <p:txBody>
          <a:bodyPr/>
          <a:lstStyle/>
          <a:p>
            <a:r>
              <a:rPr lang="en-US" b="1" dirty="0"/>
              <a:t>Key Point</a:t>
            </a:r>
          </a:p>
        </p:txBody>
      </p:sp>
      <p:sp>
        <p:nvSpPr>
          <p:cNvPr id="3" name="Content Placeholder 2">
            <a:extLst>
              <a:ext uri="{FF2B5EF4-FFF2-40B4-BE49-F238E27FC236}">
                <a16:creationId xmlns:a16="http://schemas.microsoft.com/office/drawing/2014/main" id="{B7A96195-580B-7FD2-8597-F18FE1311BB6}"/>
              </a:ext>
            </a:extLst>
          </p:cNvPr>
          <p:cNvSpPr>
            <a:spLocks noGrp="1"/>
          </p:cNvSpPr>
          <p:nvPr>
            <p:ph idx="1"/>
          </p:nvPr>
        </p:nvSpPr>
        <p:spPr>
          <a:xfrm>
            <a:off x="838200" y="1690688"/>
            <a:ext cx="10515600" cy="5167311"/>
          </a:xfrm>
        </p:spPr>
        <p:txBody>
          <a:bodyPr>
            <a:normAutofit/>
          </a:bodyPr>
          <a:lstStyle/>
          <a:p>
            <a:pPr algn="just">
              <a:buFont typeface="Arial" panose="020B0604020202020204" pitchFamily="34" charset="0"/>
              <a:buChar char="•"/>
            </a:pPr>
            <a:r>
              <a:rPr lang="en-US" b="0" i="0" dirty="0">
                <a:effectLst/>
              </a:rPr>
              <a:t>Theta Join (θ) combines two relations based on a condition.</a:t>
            </a:r>
          </a:p>
          <a:p>
            <a:pPr algn="just">
              <a:buFont typeface="Arial" panose="020B0604020202020204" pitchFamily="34" charset="0"/>
              <a:buChar char="•"/>
            </a:pPr>
            <a:r>
              <a:rPr lang="en-US" b="0" i="0" dirty="0" err="1">
                <a:effectLst/>
              </a:rPr>
              <a:t>Equi</a:t>
            </a:r>
            <a:r>
              <a:rPr lang="en-US" b="0" i="0" dirty="0">
                <a:effectLst/>
              </a:rPr>
              <a:t> Join is a type of Theta Join where only equality condition (=) is used.</a:t>
            </a:r>
          </a:p>
          <a:p>
            <a:pPr algn="just">
              <a:buFont typeface="Arial" panose="020B0604020202020204" pitchFamily="34" charset="0"/>
              <a:buChar char="•"/>
            </a:pPr>
            <a:r>
              <a:rPr lang="en-US" b="0" i="0" dirty="0">
                <a:effectLst/>
              </a:rPr>
              <a:t>Natural Join (⋈) combines two relations based on a common attribute (preferably foreign key).</a:t>
            </a:r>
          </a:p>
          <a:p>
            <a:pPr algn="just">
              <a:buFont typeface="Arial" panose="020B0604020202020204" pitchFamily="34" charset="0"/>
              <a:buChar char="•"/>
            </a:pPr>
            <a:r>
              <a:rPr lang="en-US" b="0" i="0" dirty="0">
                <a:effectLst/>
              </a:rPr>
              <a:t>Left Outer Join (⟕) returns the matching tuples and tuples which are only present in the left relation.</a:t>
            </a:r>
          </a:p>
          <a:p>
            <a:pPr algn="just">
              <a:buFont typeface="Arial" panose="020B0604020202020204" pitchFamily="34" charset="0"/>
              <a:buChar char="•"/>
            </a:pPr>
            <a:r>
              <a:rPr lang="en-US" b="0" i="0" dirty="0">
                <a:effectLst/>
              </a:rPr>
              <a:t>Right Outer Join (⟖) returns the matching tuples and tuples which are only present in the right relation.</a:t>
            </a:r>
          </a:p>
          <a:p>
            <a:pPr algn="just">
              <a:buFont typeface="Arial" panose="020B0604020202020204" pitchFamily="34" charset="0"/>
              <a:buChar char="•"/>
            </a:pPr>
            <a:r>
              <a:rPr lang="en-US" b="0" i="0" dirty="0">
                <a:effectLst/>
              </a:rPr>
              <a:t>Full Outer Join (⟗) returns all the tuples present in the left and right relations.</a:t>
            </a:r>
          </a:p>
          <a:p>
            <a:endParaRPr lang="en-US" dirty="0"/>
          </a:p>
        </p:txBody>
      </p:sp>
    </p:spTree>
    <p:extLst>
      <p:ext uri="{BB962C8B-B14F-4D97-AF65-F5344CB8AC3E}">
        <p14:creationId xmlns:p14="http://schemas.microsoft.com/office/powerpoint/2010/main" val="8454751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66EA8-9FD3-E328-EA7C-FE8FF41B7C3C}"/>
              </a:ext>
            </a:extLst>
          </p:cNvPr>
          <p:cNvSpPr>
            <a:spLocks noGrp="1"/>
          </p:cNvSpPr>
          <p:nvPr>
            <p:ph type="title"/>
          </p:nvPr>
        </p:nvSpPr>
        <p:spPr/>
        <p:txBody>
          <a:bodyPr/>
          <a:lstStyle/>
          <a:p>
            <a:r>
              <a:rPr lang="en-US" b="1" i="0" dirty="0">
                <a:solidFill>
                  <a:srgbClr val="273239"/>
                </a:solidFill>
                <a:effectLst/>
                <a:latin typeface="Times New Roman" panose="02020603050405020304" pitchFamily="18" charset="0"/>
                <a:cs typeface="Times New Roman" panose="02020603050405020304" pitchFamily="18" charset="0"/>
              </a:rPr>
              <a:t>2. Conditional Join</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874D243-5F33-3463-725E-F6B1870E5A03}"/>
              </a:ext>
            </a:extLst>
          </p:cNvPr>
          <p:cNvSpPr>
            <a:spLocks noGrp="1"/>
          </p:cNvSpPr>
          <p:nvPr>
            <p:ph idx="1"/>
          </p:nvPr>
        </p:nvSpPr>
        <p:spPr/>
        <p:txBody>
          <a:bodyPr/>
          <a:lstStyle/>
          <a:p>
            <a:pPr algn="just"/>
            <a:r>
              <a:rPr lang="en-US" b="0" i="0" dirty="0">
                <a:solidFill>
                  <a:srgbClr val="273239"/>
                </a:solidFill>
                <a:effectLst/>
                <a:latin typeface="Times New Roman" panose="02020603050405020304" pitchFamily="18" charset="0"/>
                <a:cs typeface="Times New Roman" panose="02020603050405020304" pitchFamily="18" charset="0"/>
              </a:rPr>
              <a:t>Conditional join works similarly to natural join. In natural join, by default condition is equal between common attributes while in conditional join we can specify any condition such as greater than, less than, or not equal. </a:t>
            </a:r>
          </a:p>
          <a:p>
            <a:pPr algn="just"/>
            <a:endParaRPr lang="en-US" dirty="0">
              <a:solidFill>
                <a:srgbClr val="273239"/>
              </a:solidFill>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R                                            S</a:t>
            </a:r>
          </a:p>
        </p:txBody>
      </p:sp>
      <p:graphicFrame>
        <p:nvGraphicFramePr>
          <p:cNvPr id="4" name="Table 3">
            <a:extLst>
              <a:ext uri="{FF2B5EF4-FFF2-40B4-BE49-F238E27FC236}">
                <a16:creationId xmlns:a16="http://schemas.microsoft.com/office/drawing/2014/main" id="{D55ED13A-24EC-9C21-708D-4F5ED2E81620}"/>
              </a:ext>
            </a:extLst>
          </p:cNvPr>
          <p:cNvGraphicFramePr>
            <a:graphicFrameLocks noGrp="1"/>
          </p:cNvGraphicFramePr>
          <p:nvPr>
            <p:extLst>
              <p:ext uri="{D42A27DB-BD31-4B8C-83A1-F6EECF244321}">
                <p14:modId xmlns:p14="http://schemas.microsoft.com/office/powerpoint/2010/main" val="1847936468"/>
              </p:ext>
            </p:extLst>
          </p:nvPr>
        </p:nvGraphicFramePr>
        <p:xfrm>
          <a:off x="1010920" y="4731703"/>
          <a:ext cx="3703320" cy="1879600"/>
        </p:xfrm>
        <a:graphic>
          <a:graphicData uri="http://schemas.openxmlformats.org/drawingml/2006/table">
            <a:tbl>
              <a:tblPr/>
              <a:tblGrid>
                <a:gridCol w="1234440">
                  <a:extLst>
                    <a:ext uri="{9D8B030D-6E8A-4147-A177-3AD203B41FA5}">
                      <a16:colId xmlns:a16="http://schemas.microsoft.com/office/drawing/2014/main" val="4113523730"/>
                    </a:ext>
                  </a:extLst>
                </a:gridCol>
                <a:gridCol w="1234440">
                  <a:extLst>
                    <a:ext uri="{9D8B030D-6E8A-4147-A177-3AD203B41FA5}">
                      <a16:colId xmlns:a16="http://schemas.microsoft.com/office/drawing/2014/main" val="2700870439"/>
                    </a:ext>
                  </a:extLst>
                </a:gridCol>
                <a:gridCol w="1234440">
                  <a:extLst>
                    <a:ext uri="{9D8B030D-6E8A-4147-A177-3AD203B41FA5}">
                      <a16:colId xmlns:a16="http://schemas.microsoft.com/office/drawing/2014/main" val="1270735471"/>
                    </a:ext>
                  </a:extLst>
                </a:gridCol>
              </a:tblGrid>
              <a:tr h="0">
                <a:tc>
                  <a:txBody>
                    <a:bodyPr/>
                    <a:lstStyle/>
                    <a:p>
                      <a:pPr algn="ctr" fontAlgn="base"/>
                      <a:r>
                        <a:rPr lang="en-US" sz="2000" b="1">
                          <a:effectLst/>
                        </a:rPr>
                        <a:t>ID     </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1" dirty="0">
                          <a:effectLst/>
                        </a:rPr>
                        <a:t>Gender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1">
                          <a:effectLst/>
                        </a:rPr>
                        <a:t>Marks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661963795"/>
                  </a:ext>
                </a:extLst>
              </a:tr>
              <a:tr h="0">
                <a:tc>
                  <a:txBody>
                    <a:bodyPr/>
                    <a:lstStyle/>
                    <a:p>
                      <a:pPr algn="ctr" fontAlgn="ctr"/>
                      <a:r>
                        <a:rPr lang="en-US" sz="20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a:effectLst/>
                        </a:rPr>
                        <a:t>45</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562575513"/>
                  </a:ext>
                </a:extLst>
              </a:tr>
              <a:tr h="0">
                <a:tc>
                  <a:txBody>
                    <a:bodyPr/>
                    <a:lstStyle/>
                    <a:p>
                      <a:pPr algn="ctr" fontAlgn="ctr"/>
                      <a:r>
                        <a:rPr lang="en-US" sz="2000" b="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a:effectLst/>
                        </a:rPr>
                        <a:t>55</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921792748"/>
                  </a:ext>
                </a:extLst>
              </a:tr>
              <a:tr h="0">
                <a:tc>
                  <a:txBody>
                    <a:bodyPr/>
                    <a:lstStyle/>
                    <a:p>
                      <a:pPr algn="ctr" fontAlgn="ctr"/>
                      <a:r>
                        <a:rPr lang="en-US" sz="2000" b="0">
                          <a:effectLst/>
                        </a:rPr>
                        <a:t>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dirty="0">
                          <a:effectLst/>
                        </a:rPr>
                        <a:t>60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377303330"/>
                  </a:ext>
                </a:extLst>
              </a:tr>
            </a:tbl>
          </a:graphicData>
        </a:graphic>
      </p:graphicFrame>
      <p:graphicFrame>
        <p:nvGraphicFramePr>
          <p:cNvPr id="5" name="Table 4">
            <a:extLst>
              <a:ext uri="{FF2B5EF4-FFF2-40B4-BE49-F238E27FC236}">
                <a16:creationId xmlns:a16="http://schemas.microsoft.com/office/drawing/2014/main" id="{DCF06A66-0339-1BC1-C99C-4464B20F4D4A}"/>
              </a:ext>
            </a:extLst>
          </p:cNvPr>
          <p:cNvGraphicFramePr>
            <a:graphicFrameLocks noGrp="1"/>
          </p:cNvGraphicFramePr>
          <p:nvPr>
            <p:extLst>
              <p:ext uri="{D42A27DB-BD31-4B8C-83A1-F6EECF244321}">
                <p14:modId xmlns:p14="http://schemas.microsoft.com/office/powerpoint/2010/main" val="1857983889"/>
              </p:ext>
            </p:extLst>
          </p:nvPr>
        </p:nvGraphicFramePr>
        <p:xfrm>
          <a:off x="5276850" y="4731703"/>
          <a:ext cx="3400425" cy="2184400"/>
        </p:xfrm>
        <a:graphic>
          <a:graphicData uri="http://schemas.openxmlformats.org/drawingml/2006/table">
            <a:tbl>
              <a:tblPr/>
              <a:tblGrid>
                <a:gridCol w="1133475">
                  <a:extLst>
                    <a:ext uri="{9D8B030D-6E8A-4147-A177-3AD203B41FA5}">
                      <a16:colId xmlns:a16="http://schemas.microsoft.com/office/drawing/2014/main" val="2747179377"/>
                    </a:ext>
                  </a:extLst>
                </a:gridCol>
                <a:gridCol w="1133475">
                  <a:extLst>
                    <a:ext uri="{9D8B030D-6E8A-4147-A177-3AD203B41FA5}">
                      <a16:colId xmlns:a16="http://schemas.microsoft.com/office/drawing/2014/main" val="2265528091"/>
                    </a:ext>
                  </a:extLst>
                </a:gridCol>
                <a:gridCol w="1133475">
                  <a:extLst>
                    <a:ext uri="{9D8B030D-6E8A-4147-A177-3AD203B41FA5}">
                      <a16:colId xmlns:a16="http://schemas.microsoft.com/office/drawing/2014/main" val="2111343029"/>
                    </a:ext>
                  </a:extLst>
                </a:gridCol>
              </a:tblGrid>
              <a:tr h="0">
                <a:tc>
                  <a:txBody>
                    <a:bodyPr/>
                    <a:lstStyle/>
                    <a:p>
                      <a:pPr algn="ctr" fontAlgn="base"/>
                      <a:r>
                        <a:rPr lang="en-US" sz="2000" b="1" dirty="0">
                          <a:effectLst/>
                        </a:rPr>
                        <a:t>ID     </a:t>
                      </a:r>
                    </a:p>
                  </a:txBody>
                  <a:tcPr marL="38100" marR="38100" marT="63500" marB="63500">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1" dirty="0">
                          <a:effectLst/>
                        </a:rPr>
                        <a:t>Gender    </a:t>
                      </a:r>
                    </a:p>
                  </a:txBody>
                  <a:tcPr marL="63500" marR="63500" marT="63500" marB="63500">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1" dirty="0">
                          <a:effectLst/>
                        </a:rPr>
                        <a:t>Marks    </a:t>
                      </a:r>
                    </a:p>
                  </a:txBody>
                  <a:tcPr marL="63500" marR="63500" marT="63500" marB="63500">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621996792"/>
                  </a:ext>
                </a:extLst>
              </a:tr>
              <a:tr h="0">
                <a:tc>
                  <a:txBody>
                    <a:bodyPr/>
                    <a:lstStyle/>
                    <a:p>
                      <a:pPr algn="ctr" fontAlgn="ctr"/>
                      <a:r>
                        <a:rPr lang="en-US" sz="2000" b="0">
                          <a:effectLst/>
                        </a:rPr>
                        <a:t>10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a:effectLst/>
                        </a:rPr>
                        <a:t>20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65546167"/>
                  </a:ext>
                </a:extLst>
              </a:tr>
              <a:tr h="0">
                <a:tc>
                  <a:txBody>
                    <a:bodyPr/>
                    <a:lstStyle/>
                    <a:p>
                      <a:pPr algn="ctr" fontAlgn="ctr"/>
                      <a:r>
                        <a:rPr lang="en-US" sz="2000" b="0">
                          <a:effectLst/>
                        </a:rPr>
                        <a:t>11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a:effectLst/>
                        </a:rPr>
                        <a:t>22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935404518"/>
                  </a:ext>
                </a:extLst>
              </a:tr>
              <a:tr h="0">
                <a:tc>
                  <a:txBody>
                    <a:bodyPr/>
                    <a:lstStyle/>
                    <a:p>
                      <a:pPr algn="ctr" fontAlgn="ctr"/>
                      <a:r>
                        <a:rPr lang="en-US" sz="2000" b="0">
                          <a:effectLst/>
                        </a:rPr>
                        <a:t>12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000" b="0" dirty="0">
                          <a:effectLst/>
                        </a:rPr>
                        <a:t>59</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370283569"/>
                  </a:ext>
                </a:extLst>
              </a:tr>
            </a:tbl>
          </a:graphicData>
        </a:graphic>
      </p:graphicFrame>
    </p:spTree>
    <p:extLst>
      <p:ext uri="{BB962C8B-B14F-4D97-AF65-F5344CB8AC3E}">
        <p14:creationId xmlns:p14="http://schemas.microsoft.com/office/powerpoint/2010/main" val="12478380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0F0E9-35FC-853F-EB61-92F4B5142749}"/>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0008AEB1-8E1F-0690-3989-8F415629B58E}"/>
              </a:ext>
            </a:extLst>
          </p:cNvPr>
          <p:cNvSpPr>
            <a:spLocks noGrp="1"/>
          </p:cNvSpPr>
          <p:nvPr>
            <p:ph idx="1"/>
          </p:nvPr>
        </p:nvSpPr>
        <p:spPr/>
        <p:txBody>
          <a:bodyPr/>
          <a:lstStyle/>
          <a:p>
            <a:r>
              <a:rPr lang="en-US" b="0" i="0" dirty="0">
                <a:solidFill>
                  <a:srgbClr val="273239"/>
                </a:solidFill>
                <a:effectLst/>
                <a:latin typeface="Nunito" pitchFamily="2" charset="0"/>
              </a:rPr>
              <a:t>Join between R and S with condition  </a:t>
            </a:r>
            <a:r>
              <a:rPr lang="en-US" b="1" i="0" dirty="0" err="1">
                <a:solidFill>
                  <a:srgbClr val="273239"/>
                </a:solidFill>
                <a:effectLst/>
                <a:latin typeface="Nunito" pitchFamily="2" charset="0"/>
              </a:rPr>
              <a:t>R.marks</a:t>
            </a:r>
            <a:r>
              <a:rPr lang="en-US" b="1" i="0" dirty="0">
                <a:solidFill>
                  <a:srgbClr val="273239"/>
                </a:solidFill>
                <a:effectLst/>
                <a:latin typeface="Nunito" pitchFamily="2" charset="0"/>
              </a:rPr>
              <a:t> &gt;= </a:t>
            </a:r>
            <a:r>
              <a:rPr lang="en-US" b="1" i="0" dirty="0" err="1">
                <a:solidFill>
                  <a:srgbClr val="273239"/>
                </a:solidFill>
                <a:effectLst/>
                <a:latin typeface="Nunito" pitchFamily="2" charset="0"/>
              </a:rPr>
              <a:t>S.marks</a:t>
            </a:r>
            <a:endParaRPr lang="en-US" dirty="0"/>
          </a:p>
        </p:txBody>
      </p:sp>
      <p:graphicFrame>
        <p:nvGraphicFramePr>
          <p:cNvPr id="4" name="Table 3">
            <a:extLst>
              <a:ext uri="{FF2B5EF4-FFF2-40B4-BE49-F238E27FC236}">
                <a16:creationId xmlns:a16="http://schemas.microsoft.com/office/drawing/2014/main" id="{92AE4BB4-5809-290D-335F-58383FCF1A9F}"/>
              </a:ext>
            </a:extLst>
          </p:cNvPr>
          <p:cNvGraphicFramePr>
            <a:graphicFrameLocks noGrp="1"/>
          </p:cNvGraphicFramePr>
          <p:nvPr>
            <p:extLst>
              <p:ext uri="{D42A27DB-BD31-4B8C-83A1-F6EECF244321}">
                <p14:modId xmlns:p14="http://schemas.microsoft.com/office/powerpoint/2010/main" val="3788970429"/>
              </p:ext>
            </p:extLst>
          </p:nvPr>
        </p:nvGraphicFramePr>
        <p:xfrm>
          <a:off x="838200" y="2542064"/>
          <a:ext cx="10515600" cy="4297680"/>
        </p:xfrm>
        <a:graphic>
          <a:graphicData uri="http://schemas.openxmlformats.org/drawingml/2006/table">
            <a:tbl>
              <a:tblPr/>
              <a:tblGrid>
                <a:gridCol w="1752600">
                  <a:extLst>
                    <a:ext uri="{9D8B030D-6E8A-4147-A177-3AD203B41FA5}">
                      <a16:colId xmlns:a16="http://schemas.microsoft.com/office/drawing/2014/main" val="1051895193"/>
                    </a:ext>
                  </a:extLst>
                </a:gridCol>
                <a:gridCol w="1752600">
                  <a:extLst>
                    <a:ext uri="{9D8B030D-6E8A-4147-A177-3AD203B41FA5}">
                      <a16:colId xmlns:a16="http://schemas.microsoft.com/office/drawing/2014/main" val="1257847010"/>
                    </a:ext>
                  </a:extLst>
                </a:gridCol>
                <a:gridCol w="1752600">
                  <a:extLst>
                    <a:ext uri="{9D8B030D-6E8A-4147-A177-3AD203B41FA5}">
                      <a16:colId xmlns:a16="http://schemas.microsoft.com/office/drawing/2014/main" val="414118974"/>
                    </a:ext>
                  </a:extLst>
                </a:gridCol>
                <a:gridCol w="1752600">
                  <a:extLst>
                    <a:ext uri="{9D8B030D-6E8A-4147-A177-3AD203B41FA5}">
                      <a16:colId xmlns:a16="http://schemas.microsoft.com/office/drawing/2014/main" val="3866106981"/>
                    </a:ext>
                  </a:extLst>
                </a:gridCol>
                <a:gridCol w="1752600">
                  <a:extLst>
                    <a:ext uri="{9D8B030D-6E8A-4147-A177-3AD203B41FA5}">
                      <a16:colId xmlns:a16="http://schemas.microsoft.com/office/drawing/2014/main" val="288065839"/>
                    </a:ext>
                  </a:extLst>
                </a:gridCol>
                <a:gridCol w="1752600">
                  <a:extLst>
                    <a:ext uri="{9D8B030D-6E8A-4147-A177-3AD203B41FA5}">
                      <a16:colId xmlns:a16="http://schemas.microsoft.com/office/drawing/2014/main" val="2673762950"/>
                    </a:ext>
                  </a:extLst>
                </a:gridCol>
              </a:tblGrid>
              <a:tr h="0">
                <a:tc>
                  <a:txBody>
                    <a:bodyPr/>
                    <a:lstStyle/>
                    <a:p>
                      <a:pPr algn="ctr" fontAlgn="base"/>
                      <a:r>
                        <a:rPr lang="en-US" sz="2400" b="1">
                          <a:effectLst/>
                        </a:rPr>
                        <a:t>R.ID   </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400" b="1" dirty="0" err="1">
                          <a:effectLst/>
                        </a:rPr>
                        <a:t>R.Gender</a:t>
                      </a:r>
                      <a:r>
                        <a:rPr lang="en-US" sz="2400" b="1" dirty="0">
                          <a:effectLst/>
                        </a:rPr>
                        <a:t>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400" b="1">
                          <a:effectLst/>
                        </a:rPr>
                        <a:t>R.Marks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400" b="1">
                          <a:effectLst/>
                        </a:rPr>
                        <a:t>S.ID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400" b="1" dirty="0" err="1">
                          <a:effectLst/>
                        </a:rPr>
                        <a:t>S.Gender</a:t>
                      </a:r>
                      <a:r>
                        <a:rPr lang="en-US" sz="2400" b="1" dirty="0">
                          <a:effectLst/>
                        </a:rPr>
                        <a:t>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400" b="1">
                          <a:effectLst/>
                        </a:rPr>
                        <a:t>S.Marks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112106649"/>
                  </a:ext>
                </a:extLst>
              </a:tr>
              <a:tr h="0">
                <a:tc>
                  <a:txBody>
                    <a:bodyPr/>
                    <a:lstStyle/>
                    <a:p>
                      <a:pPr algn="ctr" fontAlgn="ctr"/>
                      <a:r>
                        <a:rPr lang="en-US" sz="24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45</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10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20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968241183"/>
                  </a:ext>
                </a:extLst>
              </a:tr>
              <a:tr h="0">
                <a:tc>
                  <a:txBody>
                    <a:bodyPr/>
                    <a:lstStyle/>
                    <a:p>
                      <a:pPr algn="ctr" fontAlgn="ctr"/>
                      <a:r>
                        <a:rPr lang="en-US" sz="24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45</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11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22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014493588"/>
                  </a:ext>
                </a:extLst>
              </a:tr>
              <a:tr h="0">
                <a:tc>
                  <a:txBody>
                    <a:bodyPr/>
                    <a:lstStyle/>
                    <a:p>
                      <a:pPr algn="ctr" fontAlgn="ctr"/>
                      <a:r>
                        <a:rPr lang="en-US" sz="2400" b="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55</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10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20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815563350"/>
                  </a:ext>
                </a:extLst>
              </a:tr>
              <a:tr h="0">
                <a:tc>
                  <a:txBody>
                    <a:bodyPr/>
                    <a:lstStyle/>
                    <a:p>
                      <a:pPr algn="ctr" fontAlgn="ctr"/>
                      <a:r>
                        <a:rPr lang="en-US" sz="2400" b="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55</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11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22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024129884"/>
                  </a:ext>
                </a:extLst>
              </a:tr>
              <a:tr h="0">
                <a:tc>
                  <a:txBody>
                    <a:bodyPr/>
                    <a:lstStyle/>
                    <a:p>
                      <a:pPr algn="ctr" fontAlgn="ctr"/>
                      <a:r>
                        <a:rPr lang="en-US" sz="2400" b="0">
                          <a:effectLst/>
                        </a:rPr>
                        <a:t>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60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10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20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678433785"/>
                  </a:ext>
                </a:extLst>
              </a:tr>
              <a:tr h="0">
                <a:tc>
                  <a:txBody>
                    <a:bodyPr/>
                    <a:lstStyle/>
                    <a:p>
                      <a:pPr algn="ctr" fontAlgn="ctr"/>
                      <a:r>
                        <a:rPr lang="en-US" sz="2400" b="0">
                          <a:effectLst/>
                        </a:rPr>
                        <a:t>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60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11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22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777780858"/>
                  </a:ext>
                </a:extLst>
              </a:tr>
              <a:tr h="0">
                <a:tc>
                  <a:txBody>
                    <a:bodyPr/>
                    <a:lstStyle/>
                    <a:p>
                      <a:pPr algn="ctr" fontAlgn="ctr"/>
                      <a:r>
                        <a:rPr lang="en-US" sz="2400" b="0">
                          <a:effectLst/>
                        </a:rPr>
                        <a:t>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F</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60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12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a:effectLst/>
                        </a:rPr>
                        <a:t>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ctr"/>
                      <a:r>
                        <a:rPr lang="en-US" sz="2400" b="0" dirty="0">
                          <a:effectLst/>
                        </a:rPr>
                        <a:t>59</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922799967"/>
                  </a:ext>
                </a:extLst>
              </a:tr>
            </a:tbl>
          </a:graphicData>
        </a:graphic>
      </p:graphicFrame>
    </p:spTree>
    <p:extLst>
      <p:ext uri="{BB962C8B-B14F-4D97-AF65-F5344CB8AC3E}">
        <p14:creationId xmlns:p14="http://schemas.microsoft.com/office/powerpoint/2010/main" val="104833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60255-919D-9A7B-CA29-FAE266E522A7}"/>
              </a:ext>
            </a:extLst>
          </p:cNvPr>
          <p:cNvSpPr>
            <a:spLocks noGrp="1"/>
          </p:cNvSpPr>
          <p:nvPr>
            <p:ph type="title"/>
          </p:nvPr>
        </p:nvSpPr>
        <p:spPr/>
        <p:txBody>
          <a:bodyPr/>
          <a:lstStyle/>
          <a:p>
            <a:r>
              <a:rPr lang="en-US" b="1" i="0" dirty="0">
                <a:solidFill>
                  <a:srgbClr val="273239"/>
                </a:solidFill>
                <a:effectLst/>
                <a:latin typeface="Times New Roman" panose="02020603050405020304" pitchFamily="18" charset="0"/>
                <a:cs typeface="Times New Roman" panose="02020603050405020304" pitchFamily="18" charset="0"/>
              </a:rPr>
              <a:t>1. Selection(σ)</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D08EEB7-5616-6A37-1B5D-EED1B1A6A64C}"/>
              </a:ext>
            </a:extLst>
          </p:cNvPr>
          <p:cNvSpPr>
            <a:spLocks noGrp="1"/>
          </p:cNvSpPr>
          <p:nvPr>
            <p:ph idx="1"/>
          </p:nvPr>
        </p:nvSpPr>
        <p:spPr>
          <a:xfrm>
            <a:off x="838200" y="1825624"/>
            <a:ext cx="10515600" cy="5032375"/>
          </a:xfrm>
        </p:spPr>
        <p:txBody>
          <a:bodyPr/>
          <a:lstStyle/>
          <a:p>
            <a:r>
              <a:rPr lang="en-US" b="0" i="0" dirty="0">
                <a:solidFill>
                  <a:srgbClr val="273239"/>
                </a:solidFill>
                <a:effectLst/>
                <a:latin typeface="Times New Roman" panose="02020603050405020304" pitchFamily="18" charset="0"/>
                <a:cs typeface="Times New Roman" panose="02020603050405020304" pitchFamily="18" charset="0"/>
              </a:rPr>
              <a:t>It is used to select required tuples of the relations.</a:t>
            </a:r>
          </a:p>
          <a:p>
            <a:r>
              <a:rPr lang="en-US" dirty="0">
                <a:solidFill>
                  <a:srgbClr val="273239"/>
                </a:solidFill>
                <a:latin typeface="Times New Roman" panose="02020603050405020304" pitchFamily="18" charset="0"/>
                <a:cs typeface="Times New Roman" panose="02020603050405020304" pitchFamily="18" charset="0"/>
              </a:rPr>
              <a:t>Example                  </a:t>
            </a:r>
            <a:endParaRPr lang="en-US" dirty="0">
              <a:latin typeface="Times New Roman" panose="02020603050405020304" pitchFamily="18"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7725F29C-8DCC-D609-086D-D561989B5B3D}"/>
              </a:ext>
            </a:extLst>
          </p:cNvPr>
          <p:cNvGraphicFramePr>
            <a:graphicFrameLocks noGrp="1"/>
          </p:cNvGraphicFramePr>
          <p:nvPr>
            <p:extLst>
              <p:ext uri="{D42A27DB-BD31-4B8C-83A1-F6EECF244321}">
                <p14:modId xmlns:p14="http://schemas.microsoft.com/office/powerpoint/2010/main" val="4216465635"/>
              </p:ext>
            </p:extLst>
          </p:nvPr>
        </p:nvGraphicFramePr>
        <p:xfrm>
          <a:off x="838200" y="3094514"/>
          <a:ext cx="3174999" cy="2362200"/>
        </p:xfrm>
        <a:graphic>
          <a:graphicData uri="http://schemas.openxmlformats.org/drawingml/2006/table">
            <a:tbl>
              <a:tblPr/>
              <a:tblGrid>
                <a:gridCol w="1058333">
                  <a:extLst>
                    <a:ext uri="{9D8B030D-6E8A-4147-A177-3AD203B41FA5}">
                      <a16:colId xmlns:a16="http://schemas.microsoft.com/office/drawing/2014/main" val="1775916804"/>
                    </a:ext>
                  </a:extLst>
                </a:gridCol>
                <a:gridCol w="1058333">
                  <a:extLst>
                    <a:ext uri="{9D8B030D-6E8A-4147-A177-3AD203B41FA5}">
                      <a16:colId xmlns:a16="http://schemas.microsoft.com/office/drawing/2014/main" val="2105907440"/>
                    </a:ext>
                  </a:extLst>
                </a:gridCol>
                <a:gridCol w="1058333">
                  <a:extLst>
                    <a:ext uri="{9D8B030D-6E8A-4147-A177-3AD203B41FA5}">
                      <a16:colId xmlns:a16="http://schemas.microsoft.com/office/drawing/2014/main" val="3746695138"/>
                    </a:ext>
                  </a:extLst>
                </a:gridCol>
              </a:tblGrid>
              <a:tr h="0">
                <a:tc>
                  <a:txBody>
                    <a:bodyPr/>
                    <a:lstStyle/>
                    <a:p>
                      <a:pPr algn="l" fontAlgn="base"/>
                      <a:r>
                        <a:rPr lang="en-US" sz="2000" b="1" dirty="0">
                          <a:effectLst/>
                        </a:rPr>
                        <a:t>A       </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000" b="1">
                          <a:effectLst/>
                        </a:rPr>
                        <a:t>B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000" b="1">
                          <a:effectLst/>
                        </a:rPr>
                        <a:t>C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955600194"/>
                  </a:ext>
                </a:extLst>
              </a:tr>
              <a:tr h="0">
                <a:tc>
                  <a:txBody>
                    <a:bodyPr/>
                    <a:lstStyle/>
                    <a:p>
                      <a:pPr algn="l" fontAlgn="ctr"/>
                      <a:r>
                        <a:rPr lang="en-US" sz="20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dirty="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a:effectLst/>
                        </a:rPr>
                        <a:t>4</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87592852"/>
                  </a:ext>
                </a:extLst>
              </a:tr>
              <a:tr h="0">
                <a:tc>
                  <a:txBody>
                    <a:bodyPr/>
                    <a:lstStyle/>
                    <a:p>
                      <a:pPr algn="l" fontAlgn="ctr"/>
                      <a:r>
                        <a:rPr lang="en-US" sz="2000" b="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dirty="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a:effectLst/>
                        </a:rPr>
                        <a:t>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883679468"/>
                  </a:ext>
                </a:extLst>
              </a:tr>
              <a:tr h="0">
                <a:tc>
                  <a:txBody>
                    <a:bodyPr/>
                    <a:lstStyle/>
                    <a:p>
                      <a:pPr algn="l" fontAlgn="ctr"/>
                      <a:r>
                        <a:rPr lang="en-US" sz="2000" b="0">
                          <a:effectLst/>
                        </a:rPr>
                        <a:t>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dirty="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a:effectLst/>
                        </a:rPr>
                        <a:t>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114624159"/>
                  </a:ext>
                </a:extLst>
              </a:tr>
              <a:tr h="0">
                <a:tc>
                  <a:txBody>
                    <a:bodyPr/>
                    <a:lstStyle/>
                    <a:p>
                      <a:pPr algn="l" fontAlgn="ctr"/>
                      <a:r>
                        <a:rPr lang="en-US" sz="2000" b="0">
                          <a:effectLst/>
                        </a:rPr>
                        <a:t>4</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a:effectLst/>
                        </a:rPr>
                        <a:t>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000" b="0" dirty="0">
                          <a:effectLst/>
                        </a:rPr>
                        <a:t>4</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695526020"/>
                  </a:ext>
                </a:extLst>
              </a:tr>
            </a:tbl>
          </a:graphicData>
        </a:graphic>
      </p:graphicFrame>
      <p:sp>
        <p:nvSpPr>
          <p:cNvPr id="6" name="TextBox 5">
            <a:extLst>
              <a:ext uri="{FF2B5EF4-FFF2-40B4-BE49-F238E27FC236}">
                <a16:creationId xmlns:a16="http://schemas.microsoft.com/office/drawing/2014/main" id="{D620AC63-AE50-DD7D-D72B-29727C156FB1}"/>
              </a:ext>
            </a:extLst>
          </p:cNvPr>
          <p:cNvSpPr txBox="1"/>
          <p:nvPr/>
        </p:nvSpPr>
        <p:spPr>
          <a:xfrm>
            <a:off x="5130803" y="2448183"/>
            <a:ext cx="6096000" cy="830997"/>
          </a:xfrm>
          <a:prstGeom prst="rect">
            <a:avLst/>
          </a:prstGeom>
          <a:noFill/>
        </p:spPr>
        <p:txBody>
          <a:bodyPr wrap="square">
            <a:spAutoFit/>
          </a:bodyPr>
          <a:lstStyle/>
          <a:p>
            <a:r>
              <a:rPr lang="en-US" sz="2400" b="0" i="0" dirty="0">
                <a:solidFill>
                  <a:srgbClr val="273239"/>
                </a:solidFill>
                <a:effectLst/>
                <a:latin typeface="Times New Roman" panose="02020603050405020304" pitchFamily="18" charset="0"/>
                <a:cs typeface="Times New Roman" panose="02020603050405020304" pitchFamily="18" charset="0"/>
              </a:rPr>
              <a:t>For the above relation, </a:t>
            </a:r>
            <a:r>
              <a:rPr lang="en-US" sz="2400" b="1" i="0" dirty="0">
                <a:solidFill>
                  <a:srgbClr val="273239"/>
                </a:solidFill>
                <a:effectLst/>
                <a:latin typeface="Times New Roman" panose="02020603050405020304" pitchFamily="18" charset="0"/>
                <a:cs typeface="Times New Roman" panose="02020603050405020304" pitchFamily="18" charset="0"/>
              </a:rPr>
              <a:t>σ(c&gt;3)R</a:t>
            </a:r>
            <a:r>
              <a:rPr lang="en-US" sz="2400" b="0" i="0" dirty="0">
                <a:solidFill>
                  <a:srgbClr val="273239"/>
                </a:solidFill>
                <a:effectLst/>
                <a:latin typeface="Times New Roman" panose="02020603050405020304" pitchFamily="18" charset="0"/>
                <a:cs typeface="Times New Roman" panose="02020603050405020304" pitchFamily="18" charset="0"/>
              </a:rPr>
              <a:t> will select the tuples which have c more than 3.</a:t>
            </a:r>
            <a:endParaRPr lang="en-US" sz="2400" dirty="0">
              <a:latin typeface="Times New Roman" panose="02020603050405020304" pitchFamily="18"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909D3F55-5B95-1AA8-0939-6FF143E5C50B}"/>
              </a:ext>
            </a:extLst>
          </p:cNvPr>
          <p:cNvGraphicFramePr>
            <a:graphicFrameLocks noGrp="1"/>
          </p:cNvGraphicFramePr>
          <p:nvPr>
            <p:extLst>
              <p:ext uri="{D42A27DB-BD31-4B8C-83A1-F6EECF244321}">
                <p14:modId xmlns:p14="http://schemas.microsoft.com/office/powerpoint/2010/main" val="323920366"/>
              </p:ext>
            </p:extLst>
          </p:nvPr>
        </p:nvGraphicFramePr>
        <p:xfrm>
          <a:off x="6629400" y="3462814"/>
          <a:ext cx="3174999" cy="1579880"/>
        </p:xfrm>
        <a:graphic>
          <a:graphicData uri="http://schemas.openxmlformats.org/drawingml/2006/table">
            <a:tbl>
              <a:tblPr/>
              <a:tblGrid>
                <a:gridCol w="1058333">
                  <a:extLst>
                    <a:ext uri="{9D8B030D-6E8A-4147-A177-3AD203B41FA5}">
                      <a16:colId xmlns:a16="http://schemas.microsoft.com/office/drawing/2014/main" val="2672491407"/>
                    </a:ext>
                  </a:extLst>
                </a:gridCol>
                <a:gridCol w="1058333">
                  <a:extLst>
                    <a:ext uri="{9D8B030D-6E8A-4147-A177-3AD203B41FA5}">
                      <a16:colId xmlns:a16="http://schemas.microsoft.com/office/drawing/2014/main" val="1085517043"/>
                    </a:ext>
                  </a:extLst>
                </a:gridCol>
                <a:gridCol w="1058333">
                  <a:extLst>
                    <a:ext uri="{9D8B030D-6E8A-4147-A177-3AD203B41FA5}">
                      <a16:colId xmlns:a16="http://schemas.microsoft.com/office/drawing/2014/main" val="2429519622"/>
                    </a:ext>
                  </a:extLst>
                </a:gridCol>
              </a:tblGrid>
              <a:tr h="0">
                <a:tc>
                  <a:txBody>
                    <a:bodyPr/>
                    <a:lstStyle/>
                    <a:p>
                      <a:pPr algn="l" fontAlgn="base"/>
                      <a:r>
                        <a:rPr lang="en-US" sz="2400" b="1">
                          <a:effectLst/>
                        </a:rPr>
                        <a:t>A       </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400" b="1">
                          <a:effectLst/>
                        </a:rPr>
                        <a:t>B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400" b="1">
                          <a:effectLst/>
                        </a:rPr>
                        <a:t>C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816185001"/>
                  </a:ext>
                </a:extLst>
              </a:tr>
              <a:tr h="0">
                <a:tc>
                  <a:txBody>
                    <a:bodyPr/>
                    <a:lstStyle/>
                    <a:p>
                      <a:pPr algn="l" fontAlgn="ctr"/>
                      <a:r>
                        <a:rPr lang="en-US" sz="24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400" b="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400" b="0">
                          <a:effectLst/>
                        </a:rPr>
                        <a:t>4</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569209716"/>
                  </a:ext>
                </a:extLst>
              </a:tr>
              <a:tr h="0">
                <a:tc>
                  <a:txBody>
                    <a:bodyPr/>
                    <a:lstStyle/>
                    <a:p>
                      <a:pPr algn="l" fontAlgn="ctr"/>
                      <a:r>
                        <a:rPr lang="en-US" sz="2400" b="0">
                          <a:effectLst/>
                        </a:rPr>
                        <a:t>4</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400" b="0">
                          <a:effectLst/>
                        </a:rPr>
                        <a:t>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400" b="0" dirty="0">
                          <a:effectLst/>
                        </a:rPr>
                        <a:t>4</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840815239"/>
                  </a:ext>
                </a:extLst>
              </a:tr>
            </a:tbl>
          </a:graphicData>
        </a:graphic>
      </p:graphicFrame>
      <p:sp>
        <p:nvSpPr>
          <p:cNvPr id="9" name="TextBox 8">
            <a:extLst>
              <a:ext uri="{FF2B5EF4-FFF2-40B4-BE49-F238E27FC236}">
                <a16:creationId xmlns:a16="http://schemas.microsoft.com/office/drawing/2014/main" id="{FCD1330F-B8E8-BD53-8BB5-3D02948B1024}"/>
              </a:ext>
            </a:extLst>
          </p:cNvPr>
          <p:cNvSpPr txBox="1"/>
          <p:nvPr/>
        </p:nvSpPr>
        <p:spPr>
          <a:xfrm>
            <a:off x="838200" y="5695691"/>
            <a:ext cx="10934700" cy="830997"/>
          </a:xfrm>
          <a:prstGeom prst="rect">
            <a:avLst/>
          </a:prstGeom>
          <a:noFill/>
        </p:spPr>
        <p:txBody>
          <a:bodyPr wrap="square">
            <a:spAutoFit/>
          </a:bodyPr>
          <a:lstStyle/>
          <a:p>
            <a:r>
              <a:rPr lang="en-US" sz="2400" b="1" i="0" dirty="0">
                <a:solidFill>
                  <a:srgbClr val="273239"/>
                </a:solidFill>
                <a:effectLst/>
                <a:latin typeface="Times New Roman" panose="02020603050405020304" pitchFamily="18" charset="0"/>
                <a:cs typeface="Times New Roman" panose="02020603050405020304" pitchFamily="18" charset="0"/>
              </a:rPr>
              <a:t>Note:</a:t>
            </a:r>
            <a:r>
              <a:rPr lang="en-US" sz="2400" b="0" i="0" dirty="0">
                <a:solidFill>
                  <a:srgbClr val="273239"/>
                </a:solidFill>
                <a:effectLst/>
                <a:latin typeface="Times New Roman" panose="02020603050405020304" pitchFamily="18" charset="0"/>
                <a:cs typeface="Times New Roman" panose="02020603050405020304" pitchFamily="18" charset="0"/>
              </a:rPr>
              <a:t> The selection operator only selects the required tuples but does not display them. For display, the data projection operator is used.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92688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08FCC-BFFF-2A9F-F41E-D0BC1FB0C78C}"/>
              </a:ext>
            </a:extLst>
          </p:cNvPr>
          <p:cNvSpPr>
            <a:spLocks noGrp="1"/>
          </p:cNvSpPr>
          <p:nvPr>
            <p:ph type="title"/>
          </p:nvPr>
        </p:nvSpPr>
        <p:spPr/>
        <p:txBody>
          <a:bodyPr/>
          <a:lstStyle/>
          <a:p>
            <a:r>
              <a:rPr lang="en-US" b="1" i="0" dirty="0">
                <a:effectLst/>
                <a:latin typeface="__Source_Sans_Pro_fa6df0"/>
              </a:rPr>
              <a:t>What is Relational Calculus?</a:t>
            </a:r>
            <a:br>
              <a:rPr lang="en-US" b="1" i="0" dirty="0">
                <a:effectLst/>
                <a:latin typeface="__Source_Sans_Pro_fa6df0"/>
              </a:rPr>
            </a:br>
            <a:endParaRPr lang="en-US" dirty="0"/>
          </a:p>
        </p:txBody>
      </p:sp>
      <p:sp>
        <p:nvSpPr>
          <p:cNvPr id="3" name="Content Placeholder 2">
            <a:extLst>
              <a:ext uri="{FF2B5EF4-FFF2-40B4-BE49-F238E27FC236}">
                <a16:creationId xmlns:a16="http://schemas.microsoft.com/office/drawing/2014/main" id="{15146734-8E8E-2534-6D45-961254C63D18}"/>
              </a:ext>
            </a:extLst>
          </p:cNvPr>
          <p:cNvSpPr>
            <a:spLocks noGrp="1"/>
          </p:cNvSpPr>
          <p:nvPr>
            <p:ph idx="1"/>
          </p:nvPr>
        </p:nvSpPr>
        <p:spPr>
          <a:xfrm>
            <a:off x="838200" y="1825624"/>
            <a:ext cx="10515600" cy="5032375"/>
          </a:xfrm>
        </p:spPr>
        <p:txBody>
          <a:bodyPr>
            <a:normAutofit/>
          </a:bodyPr>
          <a:lstStyle/>
          <a:p>
            <a:pPr algn="just"/>
            <a:r>
              <a:rPr lang="en-US" b="0" i="0" dirty="0">
                <a:effectLst/>
              </a:rPr>
              <a:t>Before understanding Relational calculus in DBMS, we need to understand </a:t>
            </a:r>
            <a:r>
              <a:rPr lang="en-US" b="1" i="0" dirty="0">
                <a:effectLst/>
              </a:rPr>
              <a:t>Procedural Language</a:t>
            </a:r>
            <a:r>
              <a:rPr lang="en-US" b="0" i="0" dirty="0">
                <a:effectLst/>
              </a:rPr>
              <a:t> and </a:t>
            </a:r>
            <a:r>
              <a:rPr lang="en-US" b="1" i="0" dirty="0">
                <a:effectLst/>
              </a:rPr>
              <a:t>Declarative </a:t>
            </a:r>
            <a:r>
              <a:rPr lang="en-US" b="1" i="0" dirty="0" err="1">
                <a:effectLst/>
              </a:rPr>
              <a:t>Langauge</a:t>
            </a:r>
            <a:r>
              <a:rPr lang="en-US" b="0" i="0" dirty="0">
                <a:effectLst/>
              </a:rPr>
              <a:t>.</a:t>
            </a:r>
          </a:p>
          <a:p>
            <a:pPr algn="just">
              <a:buFont typeface="+mj-lt"/>
              <a:buAutoNum type="arabicPeriod"/>
            </a:pPr>
            <a:r>
              <a:rPr lang="en-US" b="1" i="0" dirty="0">
                <a:effectLst/>
              </a:rPr>
              <a:t>Procedural Language</a:t>
            </a:r>
            <a:r>
              <a:rPr lang="en-US" b="0" i="0" dirty="0">
                <a:effectLst/>
              </a:rPr>
              <a:t> - Those Languages which clearly define how to get the required results from the Database are called Procedural Language. </a:t>
            </a:r>
            <a:r>
              <a:rPr lang="en-US" b="1" i="0" dirty="0">
                <a:effectLst/>
              </a:rPr>
              <a:t>Relational algebra</a:t>
            </a:r>
            <a:r>
              <a:rPr lang="en-US" b="0" i="0" dirty="0">
                <a:effectLst/>
              </a:rPr>
              <a:t> is a Procedural Language.</a:t>
            </a:r>
          </a:p>
          <a:p>
            <a:pPr algn="just">
              <a:buFont typeface="+mj-lt"/>
              <a:buAutoNum type="arabicPeriod"/>
            </a:pPr>
            <a:r>
              <a:rPr lang="en-US" b="1" i="0" dirty="0">
                <a:effectLst/>
              </a:rPr>
              <a:t>Declarative Language</a:t>
            </a:r>
            <a:r>
              <a:rPr lang="en-US" b="0" i="0" dirty="0">
                <a:effectLst/>
              </a:rPr>
              <a:t> - Those Language that only cares about What to get from the database without getting into how to get the results are called Declarative Language. </a:t>
            </a:r>
            <a:r>
              <a:rPr lang="en-US" b="1" i="0" dirty="0">
                <a:effectLst/>
              </a:rPr>
              <a:t>Relational Calculus</a:t>
            </a:r>
            <a:r>
              <a:rPr lang="en-US" b="0" i="0" dirty="0">
                <a:effectLst/>
              </a:rPr>
              <a:t> is a Declarative Language.</a:t>
            </a:r>
          </a:p>
          <a:p>
            <a:pPr algn="just">
              <a:buFont typeface="+mj-lt"/>
              <a:buAutoNum type="arabicPeriod"/>
            </a:pPr>
            <a:r>
              <a:rPr lang="en-US" b="0" i="0" dirty="0">
                <a:effectLst/>
              </a:rPr>
              <a:t>So Relational Calculus is a Declarative Language that uses Predicate Logic or First-Order Logic to determine the results from Database.</a:t>
            </a:r>
          </a:p>
          <a:p>
            <a:endParaRPr lang="en-US" dirty="0"/>
          </a:p>
        </p:txBody>
      </p:sp>
    </p:spTree>
    <p:extLst>
      <p:ext uri="{BB962C8B-B14F-4D97-AF65-F5344CB8AC3E}">
        <p14:creationId xmlns:p14="http://schemas.microsoft.com/office/powerpoint/2010/main" val="6242689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DD4EB-18EB-8475-5CE9-D6CCD3C71A00}"/>
              </a:ext>
            </a:extLst>
          </p:cNvPr>
          <p:cNvSpPr>
            <a:spLocks noGrp="1"/>
          </p:cNvSpPr>
          <p:nvPr>
            <p:ph type="title"/>
          </p:nvPr>
        </p:nvSpPr>
        <p:spPr/>
        <p:txBody>
          <a:bodyPr/>
          <a:lstStyle/>
          <a:p>
            <a:endParaRPr lang="en-US"/>
          </a:p>
        </p:txBody>
      </p:sp>
      <p:pic>
        <p:nvPicPr>
          <p:cNvPr id="5" name="Content Placeholder 4" descr="A diagram of mathematical calculations&#10;&#10;Description automatically generated">
            <a:extLst>
              <a:ext uri="{FF2B5EF4-FFF2-40B4-BE49-F238E27FC236}">
                <a16:creationId xmlns:a16="http://schemas.microsoft.com/office/drawing/2014/main" id="{BBB87690-2CDE-62C7-A73C-59D4AD172A4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8220075" cy="5330825"/>
          </a:xfrm>
        </p:spPr>
      </p:pic>
    </p:spTree>
    <p:extLst>
      <p:ext uri="{BB962C8B-B14F-4D97-AF65-F5344CB8AC3E}">
        <p14:creationId xmlns:p14="http://schemas.microsoft.com/office/powerpoint/2010/main" val="11193418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97B18-499C-8496-349A-A9B4B6A9E62C}"/>
              </a:ext>
            </a:extLst>
          </p:cNvPr>
          <p:cNvSpPr>
            <a:spLocks noGrp="1"/>
          </p:cNvSpPr>
          <p:nvPr>
            <p:ph type="title"/>
          </p:nvPr>
        </p:nvSpPr>
        <p:spPr/>
        <p:txBody>
          <a:bodyPr/>
          <a:lstStyle/>
          <a:p>
            <a:r>
              <a:rPr lang="en-US" b="1" i="0" dirty="0">
                <a:solidFill>
                  <a:srgbClr val="273239"/>
                </a:solidFill>
                <a:effectLst/>
                <a:latin typeface="Times New Roman" panose="02020603050405020304" pitchFamily="18" charset="0"/>
                <a:cs typeface="Times New Roman" panose="02020603050405020304" pitchFamily="18" charset="0"/>
              </a:rPr>
              <a:t>Relational Calculus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9E254DC5-760D-A16F-4B8A-BF5B7869B66A}"/>
              </a:ext>
            </a:extLst>
          </p:cNvPr>
          <p:cNvSpPr>
            <a:spLocks noGrp="1"/>
          </p:cNvSpPr>
          <p:nvPr>
            <p:ph idx="1"/>
          </p:nvPr>
        </p:nvSpPr>
        <p:spPr>
          <a:xfrm>
            <a:off x="838200" y="1533525"/>
            <a:ext cx="10515600" cy="5257800"/>
          </a:xfrm>
        </p:spPr>
        <p:txBody>
          <a:bodyPr/>
          <a:lstStyle/>
          <a:p>
            <a:pPr algn="just"/>
            <a:r>
              <a:rPr lang="en-US" b="0" i="0" dirty="0">
                <a:effectLst/>
              </a:rPr>
              <a:t>Tuple Relational Calculus in DBMS uses a tuple variable (t) that goes to each row of the table and checks if the predicate is true or false for the given row. Depending on the given predicate condition, it returns the row or part of the row.</a:t>
            </a:r>
          </a:p>
          <a:p>
            <a:pPr algn="just"/>
            <a:r>
              <a:rPr lang="en-US" b="1" i="0" dirty="0">
                <a:effectLst/>
                <a:latin typeface="__Source_Sans_Pro_fa6df0"/>
              </a:rPr>
              <a:t>The Tuple Relational Calculus expression Syntax</a:t>
            </a:r>
          </a:p>
          <a:p>
            <a:pPr algn="just"/>
            <a:endParaRPr lang="en-US" b="1" dirty="0">
              <a:latin typeface="__Source_Sans_Pro_fa6df0"/>
              <a:cs typeface="Times New Roman" panose="02020603050405020304" pitchFamily="18" charset="0"/>
            </a:endParaRPr>
          </a:p>
          <a:p>
            <a:pPr algn="just"/>
            <a:endParaRPr lang="en-US" b="1" i="0" dirty="0">
              <a:effectLst/>
              <a:latin typeface="__Source_Sans_Pro_fa6df0"/>
              <a:cs typeface="Times New Roman" panose="02020603050405020304" pitchFamily="18" charset="0"/>
            </a:endParaRPr>
          </a:p>
          <a:p>
            <a:pPr algn="just"/>
            <a:r>
              <a:rPr lang="en-US" b="0" i="0" dirty="0">
                <a:effectLst/>
              </a:rPr>
              <a:t>Where t is the tuple variable that runs over every Row, and P(t) is the predicate logic expression or condition.</a:t>
            </a:r>
            <a:endParaRPr lang="en-US" b="0" i="0" dirty="0">
              <a:effectLst/>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44DFE9E-F2AD-45A1-2364-7902575C6753}"/>
              </a:ext>
            </a:extLst>
          </p:cNvPr>
          <p:cNvSpPr txBox="1"/>
          <p:nvPr/>
        </p:nvSpPr>
        <p:spPr>
          <a:xfrm>
            <a:off x="5086350" y="3900815"/>
            <a:ext cx="1733550" cy="523220"/>
          </a:xfrm>
          <a:prstGeom prst="rect">
            <a:avLst/>
          </a:prstGeom>
          <a:noFill/>
        </p:spPr>
        <p:txBody>
          <a:bodyPr wrap="square">
            <a:spAutoFit/>
          </a:bodyPr>
          <a:lstStyle/>
          <a:p>
            <a:r>
              <a:rPr lang="en-US" sz="2800" dirty="0"/>
              <a:t>{t \| P(t)}   </a:t>
            </a:r>
          </a:p>
        </p:txBody>
      </p:sp>
    </p:spTree>
    <p:extLst>
      <p:ext uri="{BB962C8B-B14F-4D97-AF65-F5344CB8AC3E}">
        <p14:creationId xmlns:p14="http://schemas.microsoft.com/office/powerpoint/2010/main" val="24581225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A8DBC-D4F2-9D92-6656-6BDCC326C141}"/>
              </a:ext>
            </a:extLst>
          </p:cNvPr>
          <p:cNvSpPr>
            <a:spLocks noGrp="1"/>
          </p:cNvSpPr>
          <p:nvPr>
            <p:ph type="title"/>
          </p:nvPr>
        </p:nvSpPr>
        <p:spPr/>
        <p:txBody>
          <a:bodyPr/>
          <a:lstStyle/>
          <a:p>
            <a:r>
              <a:rPr lang="en-US" b="1" dirty="0"/>
              <a:t>Example</a:t>
            </a:r>
          </a:p>
        </p:txBody>
      </p:sp>
      <p:sp>
        <p:nvSpPr>
          <p:cNvPr id="3" name="Content Placeholder 2">
            <a:extLst>
              <a:ext uri="{FF2B5EF4-FFF2-40B4-BE49-F238E27FC236}">
                <a16:creationId xmlns:a16="http://schemas.microsoft.com/office/drawing/2014/main" id="{25DF85BC-84EC-5D63-6EBF-1B3507A53331}"/>
              </a:ext>
            </a:extLst>
          </p:cNvPr>
          <p:cNvSpPr>
            <a:spLocks noGrp="1"/>
          </p:cNvSpPr>
          <p:nvPr>
            <p:ph idx="1"/>
          </p:nvPr>
        </p:nvSpPr>
        <p:spPr/>
        <p:txBody>
          <a:bodyPr/>
          <a:lstStyle/>
          <a:p>
            <a:r>
              <a:rPr lang="en-US" dirty="0"/>
              <a:t>Customer Table</a:t>
            </a:r>
          </a:p>
          <a:p>
            <a:endParaRPr lang="en-US" dirty="0"/>
          </a:p>
        </p:txBody>
      </p:sp>
      <p:graphicFrame>
        <p:nvGraphicFramePr>
          <p:cNvPr id="6" name="Table 5">
            <a:extLst>
              <a:ext uri="{FF2B5EF4-FFF2-40B4-BE49-F238E27FC236}">
                <a16:creationId xmlns:a16="http://schemas.microsoft.com/office/drawing/2014/main" id="{5C8713CB-DF1B-C161-B78F-EDCEEE737AF3}"/>
              </a:ext>
            </a:extLst>
          </p:cNvPr>
          <p:cNvGraphicFramePr>
            <a:graphicFrameLocks noGrp="1"/>
          </p:cNvGraphicFramePr>
          <p:nvPr>
            <p:extLst>
              <p:ext uri="{D42A27DB-BD31-4B8C-83A1-F6EECF244321}">
                <p14:modId xmlns:p14="http://schemas.microsoft.com/office/powerpoint/2010/main" val="2828584936"/>
              </p:ext>
            </p:extLst>
          </p:nvPr>
        </p:nvGraphicFramePr>
        <p:xfrm>
          <a:off x="2457450" y="2519838"/>
          <a:ext cx="7867649" cy="2852260"/>
        </p:xfrm>
        <a:graphic>
          <a:graphicData uri="http://schemas.openxmlformats.org/drawingml/2006/table">
            <a:tbl>
              <a:tblPr/>
              <a:tblGrid>
                <a:gridCol w="3043636">
                  <a:extLst>
                    <a:ext uri="{9D8B030D-6E8A-4147-A177-3AD203B41FA5}">
                      <a16:colId xmlns:a16="http://schemas.microsoft.com/office/drawing/2014/main" val="221965785"/>
                    </a:ext>
                  </a:extLst>
                </a:gridCol>
                <a:gridCol w="1590732">
                  <a:extLst>
                    <a:ext uri="{9D8B030D-6E8A-4147-A177-3AD203B41FA5}">
                      <a16:colId xmlns:a16="http://schemas.microsoft.com/office/drawing/2014/main" val="710441082"/>
                    </a:ext>
                  </a:extLst>
                </a:gridCol>
                <a:gridCol w="3233281">
                  <a:extLst>
                    <a:ext uri="{9D8B030D-6E8A-4147-A177-3AD203B41FA5}">
                      <a16:colId xmlns:a16="http://schemas.microsoft.com/office/drawing/2014/main" val="3098845568"/>
                    </a:ext>
                  </a:extLst>
                </a:gridCol>
              </a:tblGrid>
              <a:tr h="570452">
                <a:tc>
                  <a:txBody>
                    <a:bodyPr/>
                    <a:lstStyle/>
                    <a:p>
                      <a:pPr algn="ctr"/>
                      <a:r>
                        <a:rPr lang="en-US" sz="2400">
                          <a:solidFill>
                            <a:schemeClr val="tx1"/>
                          </a:solidFill>
                          <a:effectLst/>
                        </a:rPr>
                        <a:t>Customer_id</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Name</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Zip code</a:t>
                      </a:r>
                    </a:p>
                  </a:txBody>
                  <a:tcPr anchor="ctr">
                    <a:lnL>
                      <a:noFill/>
                    </a:lnL>
                    <a:lnR>
                      <a:noFill/>
                    </a:lnR>
                    <a:lnT>
                      <a:noFill/>
                    </a:lnT>
                    <a:lnB>
                      <a:noFill/>
                    </a:lnB>
                    <a:solidFill>
                      <a:srgbClr val="FAFBFC"/>
                    </a:solidFill>
                  </a:tcPr>
                </a:tc>
                <a:extLst>
                  <a:ext uri="{0D108BD9-81ED-4DB2-BD59-A6C34878D82A}">
                    <a16:rowId xmlns:a16="http://schemas.microsoft.com/office/drawing/2014/main" val="782249235"/>
                  </a:ext>
                </a:extLst>
              </a:tr>
              <a:tr h="570452">
                <a:tc>
                  <a:txBody>
                    <a:bodyPr/>
                    <a:lstStyle/>
                    <a:p>
                      <a:pPr algn="ctr"/>
                      <a:r>
                        <a:rPr lang="en-US" sz="2400">
                          <a:solidFill>
                            <a:schemeClr val="tx1"/>
                          </a:solidFill>
                          <a:effectLst/>
                        </a:rPr>
                        <a:t>1</a:t>
                      </a:r>
                    </a:p>
                  </a:txBody>
                  <a:tcPr anchor="ctr">
                    <a:lnL>
                      <a:noFill/>
                    </a:lnL>
                    <a:lnR>
                      <a:noFill/>
                    </a:lnR>
                    <a:lnT>
                      <a:noFill/>
                    </a:lnT>
                    <a:lnB>
                      <a:noFill/>
                    </a:lnB>
                    <a:solidFill>
                      <a:srgbClr val="FAFBFC"/>
                    </a:solidFill>
                  </a:tcPr>
                </a:tc>
                <a:tc>
                  <a:txBody>
                    <a:bodyPr/>
                    <a:lstStyle/>
                    <a:p>
                      <a:pPr algn="ctr"/>
                      <a:r>
                        <a:rPr lang="en-US" sz="2400" dirty="0">
                          <a:solidFill>
                            <a:schemeClr val="tx1"/>
                          </a:solidFill>
                          <a:effectLst/>
                        </a:rPr>
                        <a:t>Rohit</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12345</a:t>
                      </a:r>
                    </a:p>
                  </a:txBody>
                  <a:tcPr anchor="ctr">
                    <a:lnL>
                      <a:noFill/>
                    </a:lnL>
                    <a:lnR>
                      <a:noFill/>
                    </a:lnR>
                    <a:lnT>
                      <a:noFill/>
                    </a:lnT>
                    <a:lnB>
                      <a:noFill/>
                    </a:lnB>
                    <a:solidFill>
                      <a:srgbClr val="FAFBFC"/>
                    </a:solidFill>
                  </a:tcPr>
                </a:tc>
                <a:extLst>
                  <a:ext uri="{0D108BD9-81ED-4DB2-BD59-A6C34878D82A}">
                    <a16:rowId xmlns:a16="http://schemas.microsoft.com/office/drawing/2014/main" val="1956683931"/>
                  </a:ext>
                </a:extLst>
              </a:tr>
              <a:tr h="570452">
                <a:tc>
                  <a:txBody>
                    <a:bodyPr/>
                    <a:lstStyle/>
                    <a:p>
                      <a:pPr algn="ctr"/>
                      <a:r>
                        <a:rPr lang="en-US" sz="2400">
                          <a:solidFill>
                            <a:schemeClr val="tx1"/>
                          </a:solidFill>
                          <a:effectLst/>
                        </a:rPr>
                        <a:t>2</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Rahul</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13245</a:t>
                      </a:r>
                    </a:p>
                  </a:txBody>
                  <a:tcPr anchor="ctr">
                    <a:lnL>
                      <a:noFill/>
                    </a:lnL>
                    <a:lnR>
                      <a:noFill/>
                    </a:lnR>
                    <a:lnT>
                      <a:noFill/>
                    </a:lnT>
                    <a:lnB>
                      <a:noFill/>
                    </a:lnB>
                    <a:solidFill>
                      <a:srgbClr val="FAFBFC"/>
                    </a:solidFill>
                  </a:tcPr>
                </a:tc>
                <a:extLst>
                  <a:ext uri="{0D108BD9-81ED-4DB2-BD59-A6C34878D82A}">
                    <a16:rowId xmlns:a16="http://schemas.microsoft.com/office/drawing/2014/main" val="1097282672"/>
                  </a:ext>
                </a:extLst>
              </a:tr>
              <a:tr h="570452">
                <a:tc>
                  <a:txBody>
                    <a:bodyPr/>
                    <a:lstStyle/>
                    <a:p>
                      <a:pPr algn="ctr"/>
                      <a:r>
                        <a:rPr lang="en-US" sz="2400">
                          <a:solidFill>
                            <a:schemeClr val="tx1"/>
                          </a:solidFill>
                          <a:effectLst/>
                        </a:rPr>
                        <a:t>3</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Rohit</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56789</a:t>
                      </a:r>
                    </a:p>
                  </a:txBody>
                  <a:tcPr anchor="ctr">
                    <a:lnL>
                      <a:noFill/>
                    </a:lnL>
                    <a:lnR>
                      <a:noFill/>
                    </a:lnR>
                    <a:lnT>
                      <a:noFill/>
                    </a:lnT>
                    <a:lnB>
                      <a:noFill/>
                    </a:lnB>
                    <a:solidFill>
                      <a:srgbClr val="FAFBFC"/>
                    </a:solidFill>
                  </a:tcPr>
                </a:tc>
                <a:extLst>
                  <a:ext uri="{0D108BD9-81ED-4DB2-BD59-A6C34878D82A}">
                    <a16:rowId xmlns:a16="http://schemas.microsoft.com/office/drawing/2014/main" val="1255207311"/>
                  </a:ext>
                </a:extLst>
              </a:tr>
              <a:tr h="570452">
                <a:tc>
                  <a:txBody>
                    <a:bodyPr/>
                    <a:lstStyle/>
                    <a:p>
                      <a:pPr algn="ctr"/>
                      <a:r>
                        <a:rPr lang="en-US" sz="2400">
                          <a:solidFill>
                            <a:schemeClr val="tx1"/>
                          </a:solidFill>
                          <a:effectLst/>
                        </a:rPr>
                        <a:t>4</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Amit</a:t>
                      </a:r>
                    </a:p>
                  </a:txBody>
                  <a:tcPr anchor="ctr">
                    <a:lnL>
                      <a:noFill/>
                    </a:lnL>
                    <a:lnR>
                      <a:noFill/>
                    </a:lnR>
                    <a:lnT>
                      <a:noFill/>
                    </a:lnT>
                    <a:lnB>
                      <a:noFill/>
                    </a:lnB>
                    <a:solidFill>
                      <a:srgbClr val="FAFBFC"/>
                    </a:solidFill>
                  </a:tcPr>
                </a:tc>
                <a:tc>
                  <a:txBody>
                    <a:bodyPr/>
                    <a:lstStyle/>
                    <a:p>
                      <a:pPr algn="ctr"/>
                      <a:r>
                        <a:rPr lang="en-US" sz="2400" dirty="0">
                          <a:solidFill>
                            <a:schemeClr val="tx1"/>
                          </a:solidFill>
                          <a:effectLst/>
                        </a:rPr>
                        <a:t>12345.</a:t>
                      </a:r>
                    </a:p>
                  </a:txBody>
                  <a:tcPr anchor="ctr">
                    <a:lnL>
                      <a:noFill/>
                    </a:lnL>
                    <a:lnR>
                      <a:noFill/>
                    </a:lnR>
                    <a:lnT>
                      <a:noFill/>
                    </a:lnT>
                    <a:lnB>
                      <a:noFill/>
                    </a:lnB>
                    <a:solidFill>
                      <a:srgbClr val="FAFBFC"/>
                    </a:solidFill>
                  </a:tcPr>
                </a:tc>
                <a:extLst>
                  <a:ext uri="{0D108BD9-81ED-4DB2-BD59-A6C34878D82A}">
                    <a16:rowId xmlns:a16="http://schemas.microsoft.com/office/drawing/2014/main" val="4024277246"/>
                  </a:ext>
                </a:extLst>
              </a:tr>
            </a:tbl>
          </a:graphicData>
        </a:graphic>
      </p:graphicFrame>
    </p:spTree>
    <p:extLst>
      <p:ext uri="{BB962C8B-B14F-4D97-AF65-F5344CB8AC3E}">
        <p14:creationId xmlns:p14="http://schemas.microsoft.com/office/powerpoint/2010/main" val="42064938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AA287-D3B3-F101-063F-90DA0A4BE91C}"/>
              </a:ext>
            </a:extLst>
          </p:cNvPr>
          <p:cNvSpPr>
            <a:spLocks noGrp="1"/>
          </p:cNvSpPr>
          <p:nvPr>
            <p:ph type="title"/>
          </p:nvPr>
        </p:nvSpPr>
        <p:spPr/>
        <p:txBody>
          <a:bodyPr/>
          <a:lstStyle/>
          <a:p>
            <a:r>
              <a:rPr lang="en-US" b="1" i="0" dirty="0">
                <a:effectLst/>
                <a:latin typeface="+mn-lt"/>
              </a:rPr>
              <a:t>Example 1</a:t>
            </a:r>
            <a:endParaRPr lang="en-US" dirty="0">
              <a:latin typeface="+mn-lt"/>
            </a:endParaRPr>
          </a:p>
        </p:txBody>
      </p:sp>
      <p:sp>
        <p:nvSpPr>
          <p:cNvPr id="3" name="Content Placeholder 2">
            <a:extLst>
              <a:ext uri="{FF2B5EF4-FFF2-40B4-BE49-F238E27FC236}">
                <a16:creationId xmlns:a16="http://schemas.microsoft.com/office/drawing/2014/main" id="{FE65F8BA-47CA-01B9-D37C-9162E00DC0AD}"/>
              </a:ext>
            </a:extLst>
          </p:cNvPr>
          <p:cNvSpPr>
            <a:spLocks noGrp="1"/>
          </p:cNvSpPr>
          <p:nvPr>
            <p:ph idx="1"/>
          </p:nvPr>
        </p:nvSpPr>
        <p:spPr>
          <a:xfrm>
            <a:off x="838200" y="1825624"/>
            <a:ext cx="10515600" cy="5032375"/>
          </a:xfrm>
        </p:spPr>
        <p:txBody>
          <a:bodyPr>
            <a:normAutofit lnSpcReduction="10000"/>
          </a:bodyPr>
          <a:lstStyle/>
          <a:p>
            <a:r>
              <a:rPr lang="en-US" b="0" i="0" dirty="0">
                <a:effectLst/>
                <a:latin typeface="__Source_Sans_Pro_fa6df0"/>
              </a:rPr>
              <a:t>Write a TRC query to get all the data of customers whose zip code is 12345.</a:t>
            </a:r>
          </a:p>
          <a:p>
            <a:r>
              <a:rPr lang="en-US" b="1" i="0" dirty="0">
                <a:effectLst/>
                <a:latin typeface="__Source_Sans_Pro_fa6df0"/>
              </a:rPr>
              <a:t>TRC Query:</a:t>
            </a:r>
            <a:r>
              <a:rPr lang="en-US" b="0" i="0" dirty="0">
                <a:effectLst/>
                <a:latin typeface="__Source_Sans_Pro_fa6df0"/>
              </a:rPr>
              <a:t> </a:t>
            </a:r>
          </a:p>
          <a:p>
            <a:r>
              <a:rPr lang="en-US" b="1" i="0" dirty="0">
                <a:effectLst/>
                <a:latin typeface="__Source_Sans_Pro_fa6df0"/>
              </a:rPr>
              <a:t>{t \| t ∈ Customer ∧ </a:t>
            </a:r>
            <a:r>
              <a:rPr lang="en-US" b="1" i="0" dirty="0" err="1">
                <a:effectLst/>
                <a:latin typeface="__Source_Sans_Pro_fa6df0"/>
              </a:rPr>
              <a:t>t.Zipcode</a:t>
            </a:r>
            <a:r>
              <a:rPr lang="en-US" b="1" i="0" dirty="0">
                <a:effectLst/>
                <a:latin typeface="__Source_Sans_Pro_fa6df0"/>
              </a:rPr>
              <a:t> = 12345}</a:t>
            </a:r>
            <a:r>
              <a:rPr lang="en-US" b="0" i="0" dirty="0">
                <a:effectLst/>
                <a:latin typeface="__Source_Sans_Pro_fa6df0"/>
              </a:rPr>
              <a:t> </a:t>
            </a:r>
            <a:r>
              <a:rPr lang="en-US" b="1" i="0" dirty="0">
                <a:effectLst/>
                <a:latin typeface="__Source_Sans_Pro_fa6df0"/>
              </a:rPr>
              <a:t>or</a:t>
            </a:r>
            <a:r>
              <a:rPr lang="en-US" b="0" i="0" dirty="0">
                <a:effectLst/>
                <a:latin typeface="__Source_Sans_Pro_fa6df0"/>
              </a:rPr>
              <a:t> </a:t>
            </a:r>
            <a:r>
              <a:rPr lang="en-US" b="1" i="0" dirty="0">
                <a:effectLst/>
                <a:latin typeface="__Source_Sans_Pro_fa6df0"/>
              </a:rPr>
              <a:t>TRC Query:</a:t>
            </a:r>
            <a:r>
              <a:rPr lang="en-US" b="0" i="0" dirty="0">
                <a:effectLst/>
                <a:latin typeface="__Source_Sans_Pro_fa6df0"/>
              </a:rPr>
              <a:t> </a:t>
            </a:r>
            <a:r>
              <a:rPr lang="en-US" b="1" i="0" dirty="0">
                <a:effectLst/>
                <a:latin typeface="__Source_Sans_Pro_fa6df0"/>
              </a:rPr>
              <a:t>{t \| Customer(t) ∧ t[</a:t>
            </a:r>
            <a:r>
              <a:rPr lang="en-US" b="1" i="0" dirty="0" err="1">
                <a:effectLst/>
                <a:latin typeface="__Source_Sans_Pro_fa6df0"/>
              </a:rPr>
              <a:t>Zipcode</a:t>
            </a:r>
            <a:r>
              <a:rPr lang="en-US" b="1" i="0" dirty="0">
                <a:effectLst/>
                <a:latin typeface="__Source_Sans_Pro_fa6df0"/>
              </a:rPr>
              <a:t>] = 12345 }</a:t>
            </a:r>
          </a:p>
          <a:p>
            <a:r>
              <a:rPr lang="en-US" b="1" i="0" dirty="0">
                <a:effectLst/>
              </a:rPr>
              <a:t>Workflow of query</a:t>
            </a:r>
            <a:r>
              <a:rPr lang="en-US" b="0" i="0" dirty="0">
                <a:effectLst/>
              </a:rPr>
              <a:t> </a:t>
            </a:r>
            <a:r>
              <a:rPr lang="en-US" b="0" i="0" dirty="0">
                <a:solidFill>
                  <a:srgbClr val="61738E"/>
                </a:solidFill>
                <a:effectLst/>
                <a:latin typeface="__Source_Sans_Pro_fa6df0"/>
              </a:rPr>
              <a:t>- </a:t>
            </a:r>
            <a:r>
              <a:rPr lang="en-US" b="0" i="0" dirty="0">
                <a:effectLst/>
                <a:latin typeface="__Source_Sans_Pro_fa6df0"/>
              </a:rPr>
              <a:t>The tuple variable "t" will go through every tuple of the Customer table. Each row will check whether the </a:t>
            </a:r>
            <a:r>
              <a:rPr lang="en-US" b="0" i="0" dirty="0" err="1">
                <a:effectLst/>
                <a:latin typeface="__Source_Sans_Pro_fa6df0"/>
              </a:rPr>
              <a:t>Cust_Zipcode</a:t>
            </a:r>
            <a:r>
              <a:rPr lang="en-US" b="0" i="0" dirty="0">
                <a:effectLst/>
                <a:latin typeface="__Source_Sans_Pro_fa6df0"/>
              </a:rPr>
              <a:t> is 12345 or not and only return those rows that satisfies the Predicate expression condition.</a:t>
            </a:r>
          </a:p>
          <a:p>
            <a:pPr algn="just"/>
            <a:r>
              <a:rPr lang="en-US" b="0" i="0" dirty="0">
                <a:effectLst/>
              </a:rPr>
              <a:t>The TRC expression above can be read as </a:t>
            </a:r>
            <a:r>
              <a:rPr lang="en-US" b="1" i="0" dirty="0">
                <a:effectLst/>
              </a:rPr>
              <a:t>"Return all the tuple which belongs to the Customer Table and whose </a:t>
            </a:r>
            <a:r>
              <a:rPr lang="en-US" b="1" i="0" dirty="0" err="1">
                <a:effectLst/>
              </a:rPr>
              <a:t>Zipcode</a:t>
            </a:r>
            <a:r>
              <a:rPr lang="en-US" b="1" i="0" dirty="0">
                <a:effectLst/>
              </a:rPr>
              <a:t> is equal to 12345."</a:t>
            </a:r>
            <a:endParaRPr lang="en-US" dirty="0"/>
          </a:p>
        </p:txBody>
      </p:sp>
    </p:spTree>
    <p:extLst>
      <p:ext uri="{BB962C8B-B14F-4D97-AF65-F5344CB8AC3E}">
        <p14:creationId xmlns:p14="http://schemas.microsoft.com/office/powerpoint/2010/main" val="11367079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02BFE-9528-9D11-F3D8-7C29C70737BB}"/>
              </a:ext>
            </a:extLst>
          </p:cNvPr>
          <p:cNvSpPr>
            <a:spLocks noGrp="1"/>
          </p:cNvSpPr>
          <p:nvPr>
            <p:ph type="title"/>
          </p:nvPr>
        </p:nvSpPr>
        <p:spPr/>
        <p:txBody>
          <a:bodyPr/>
          <a:lstStyle/>
          <a:p>
            <a:r>
              <a:rPr lang="en-US" b="1" i="0" dirty="0">
                <a:effectLst/>
                <a:latin typeface="+mn-lt"/>
              </a:rPr>
              <a:t>Result of the TRC expression above</a:t>
            </a:r>
            <a:endParaRPr lang="en-US" dirty="0">
              <a:latin typeface="+mn-lt"/>
            </a:endParaRPr>
          </a:p>
        </p:txBody>
      </p:sp>
      <p:graphicFrame>
        <p:nvGraphicFramePr>
          <p:cNvPr id="4" name="Content Placeholder 3">
            <a:extLst>
              <a:ext uri="{FF2B5EF4-FFF2-40B4-BE49-F238E27FC236}">
                <a16:creationId xmlns:a16="http://schemas.microsoft.com/office/drawing/2014/main" id="{312983D3-6582-1CDA-1C2A-C8F47D7951B7}"/>
              </a:ext>
            </a:extLst>
          </p:cNvPr>
          <p:cNvGraphicFramePr>
            <a:graphicFrameLocks noGrp="1"/>
          </p:cNvGraphicFramePr>
          <p:nvPr>
            <p:ph idx="1"/>
            <p:extLst>
              <p:ext uri="{D42A27DB-BD31-4B8C-83A1-F6EECF244321}">
                <p14:modId xmlns:p14="http://schemas.microsoft.com/office/powerpoint/2010/main" val="996121008"/>
              </p:ext>
            </p:extLst>
          </p:nvPr>
        </p:nvGraphicFramePr>
        <p:xfrm>
          <a:off x="3383281" y="1913414"/>
          <a:ext cx="5648961" cy="2109945"/>
        </p:xfrm>
        <a:graphic>
          <a:graphicData uri="http://schemas.openxmlformats.org/drawingml/2006/table">
            <a:tbl>
              <a:tblPr/>
              <a:tblGrid>
                <a:gridCol w="1882987">
                  <a:extLst>
                    <a:ext uri="{9D8B030D-6E8A-4147-A177-3AD203B41FA5}">
                      <a16:colId xmlns:a16="http://schemas.microsoft.com/office/drawing/2014/main" val="3335409065"/>
                    </a:ext>
                  </a:extLst>
                </a:gridCol>
                <a:gridCol w="1882987">
                  <a:extLst>
                    <a:ext uri="{9D8B030D-6E8A-4147-A177-3AD203B41FA5}">
                      <a16:colId xmlns:a16="http://schemas.microsoft.com/office/drawing/2014/main" val="3679854541"/>
                    </a:ext>
                  </a:extLst>
                </a:gridCol>
                <a:gridCol w="1882987">
                  <a:extLst>
                    <a:ext uri="{9D8B030D-6E8A-4147-A177-3AD203B41FA5}">
                      <a16:colId xmlns:a16="http://schemas.microsoft.com/office/drawing/2014/main" val="1069454298"/>
                    </a:ext>
                  </a:extLst>
                </a:gridCol>
              </a:tblGrid>
              <a:tr h="703315">
                <a:tc>
                  <a:txBody>
                    <a:bodyPr/>
                    <a:lstStyle/>
                    <a:p>
                      <a:pPr algn="ctr"/>
                      <a:r>
                        <a:rPr lang="en-US" sz="2400">
                          <a:solidFill>
                            <a:schemeClr val="tx1"/>
                          </a:solidFill>
                          <a:effectLst/>
                        </a:rPr>
                        <a:t>Customer_id</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Name</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Zip code</a:t>
                      </a:r>
                    </a:p>
                  </a:txBody>
                  <a:tcPr anchor="ctr">
                    <a:lnL>
                      <a:noFill/>
                    </a:lnL>
                    <a:lnR>
                      <a:noFill/>
                    </a:lnR>
                    <a:lnT>
                      <a:noFill/>
                    </a:lnT>
                    <a:lnB>
                      <a:noFill/>
                    </a:lnB>
                    <a:solidFill>
                      <a:srgbClr val="FAFBFC"/>
                    </a:solidFill>
                  </a:tcPr>
                </a:tc>
                <a:extLst>
                  <a:ext uri="{0D108BD9-81ED-4DB2-BD59-A6C34878D82A}">
                    <a16:rowId xmlns:a16="http://schemas.microsoft.com/office/drawing/2014/main" val="3169879758"/>
                  </a:ext>
                </a:extLst>
              </a:tr>
              <a:tr h="703315">
                <a:tc>
                  <a:txBody>
                    <a:bodyPr/>
                    <a:lstStyle/>
                    <a:p>
                      <a:pPr algn="ctr"/>
                      <a:r>
                        <a:rPr lang="en-US" sz="2400">
                          <a:solidFill>
                            <a:schemeClr val="tx1"/>
                          </a:solidFill>
                          <a:effectLst/>
                        </a:rPr>
                        <a:t>1</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Rohit</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12345</a:t>
                      </a:r>
                    </a:p>
                  </a:txBody>
                  <a:tcPr anchor="ctr">
                    <a:lnL>
                      <a:noFill/>
                    </a:lnL>
                    <a:lnR>
                      <a:noFill/>
                    </a:lnR>
                    <a:lnT>
                      <a:noFill/>
                    </a:lnT>
                    <a:lnB>
                      <a:noFill/>
                    </a:lnB>
                    <a:solidFill>
                      <a:srgbClr val="FAFBFC"/>
                    </a:solidFill>
                  </a:tcPr>
                </a:tc>
                <a:extLst>
                  <a:ext uri="{0D108BD9-81ED-4DB2-BD59-A6C34878D82A}">
                    <a16:rowId xmlns:a16="http://schemas.microsoft.com/office/drawing/2014/main" val="1034444094"/>
                  </a:ext>
                </a:extLst>
              </a:tr>
              <a:tr h="703315">
                <a:tc>
                  <a:txBody>
                    <a:bodyPr/>
                    <a:lstStyle/>
                    <a:p>
                      <a:pPr algn="ctr"/>
                      <a:r>
                        <a:rPr lang="en-US" sz="2400">
                          <a:solidFill>
                            <a:schemeClr val="tx1"/>
                          </a:solidFill>
                          <a:effectLst/>
                        </a:rPr>
                        <a:t>4.</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Amit</a:t>
                      </a:r>
                    </a:p>
                  </a:txBody>
                  <a:tcPr anchor="ctr">
                    <a:lnL>
                      <a:noFill/>
                    </a:lnL>
                    <a:lnR>
                      <a:noFill/>
                    </a:lnR>
                    <a:lnT>
                      <a:noFill/>
                    </a:lnT>
                    <a:lnB>
                      <a:noFill/>
                    </a:lnB>
                    <a:solidFill>
                      <a:srgbClr val="FAFBFC"/>
                    </a:solidFill>
                  </a:tcPr>
                </a:tc>
                <a:tc>
                  <a:txBody>
                    <a:bodyPr/>
                    <a:lstStyle/>
                    <a:p>
                      <a:pPr algn="ctr"/>
                      <a:r>
                        <a:rPr lang="en-US" sz="2400" dirty="0">
                          <a:solidFill>
                            <a:schemeClr val="tx1"/>
                          </a:solidFill>
                          <a:effectLst/>
                        </a:rPr>
                        <a:t>12345</a:t>
                      </a:r>
                    </a:p>
                  </a:txBody>
                  <a:tcPr anchor="ctr">
                    <a:lnL>
                      <a:noFill/>
                    </a:lnL>
                    <a:lnR>
                      <a:noFill/>
                    </a:lnR>
                    <a:lnT>
                      <a:noFill/>
                    </a:lnT>
                    <a:lnB>
                      <a:noFill/>
                    </a:lnB>
                    <a:solidFill>
                      <a:srgbClr val="FAFBFC"/>
                    </a:solidFill>
                  </a:tcPr>
                </a:tc>
                <a:extLst>
                  <a:ext uri="{0D108BD9-81ED-4DB2-BD59-A6C34878D82A}">
                    <a16:rowId xmlns:a16="http://schemas.microsoft.com/office/drawing/2014/main" val="359381122"/>
                  </a:ext>
                </a:extLst>
              </a:tr>
            </a:tbl>
          </a:graphicData>
        </a:graphic>
      </p:graphicFrame>
    </p:spTree>
    <p:extLst>
      <p:ext uri="{BB962C8B-B14F-4D97-AF65-F5344CB8AC3E}">
        <p14:creationId xmlns:p14="http://schemas.microsoft.com/office/powerpoint/2010/main" val="39167336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6E251-A8A6-4689-8336-BD6D964F7FD1}"/>
              </a:ext>
            </a:extLst>
          </p:cNvPr>
          <p:cNvSpPr>
            <a:spLocks noGrp="1"/>
          </p:cNvSpPr>
          <p:nvPr>
            <p:ph type="title"/>
          </p:nvPr>
        </p:nvSpPr>
        <p:spPr/>
        <p:txBody>
          <a:bodyPr/>
          <a:lstStyle/>
          <a:p>
            <a:r>
              <a:rPr lang="en-US" b="1" i="0" dirty="0">
                <a:effectLst/>
                <a:latin typeface="+mn-lt"/>
              </a:rPr>
              <a:t>Example 2</a:t>
            </a:r>
            <a:endParaRPr lang="en-US" dirty="0">
              <a:latin typeface="+mn-lt"/>
            </a:endParaRPr>
          </a:p>
        </p:txBody>
      </p:sp>
      <p:sp>
        <p:nvSpPr>
          <p:cNvPr id="3" name="Content Placeholder 2">
            <a:extLst>
              <a:ext uri="{FF2B5EF4-FFF2-40B4-BE49-F238E27FC236}">
                <a16:creationId xmlns:a16="http://schemas.microsoft.com/office/drawing/2014/main" id="{97557A85-FAE4-8139-1BB9-F3F1A6CAA81C}"/>
              </a:ext>
            </a:extLst>
          </p:cNvPr>
          <p:cNvSpPr>
            <a:spLocks noGrp="1"/>
          </p:cNvSpPr>
          <p:nvPr>
            <p:ph idx="1"/>
          </p:nvPr>
        </p:nvSpPr>
        <p:spPr/>
        <p:txBody>
          <a:bodyPr/>
          <a:lstStyle/>
          <a:p>
            <a:r>
              <a:rPr lang="en-US" b="0" i="0" dirty="0">
                <a:effectLst/>
                <a:latin typeface="+mn-lt"/>
              </a:rPr>
              <a:t>Write a TRC query to get the customer id of all the Customers.</a:t>
            </a:r>
          </a:p>
          <a:p>
            <a:r>
              <a:rPr lang="en-US" b="1" i="0" dirty="0">
                <a:effectLst/>
              </a:rPr>
              <a:t>TRC query:</a:t>
            </a:r>
            <a:r>
              <a:rPr lang="en-US" b="0" i="0" dirty="0">
                <a:effectLst/>
              </a:rPr>
              <a:t> </a:t>
            </a:r>
          </a:p>
          <a:p>
            <a:r>
              <a:rPr lang="en-US" b="1" i="0" dirty="0">
                <a:effectLst/>
              </a:rPr>
              <a:t>{ t \| ∃s (s ∈ Customer ∧ </a:t>
            </a:r>
            <a:r>
              <a:rPr lang="en-US" b="1" i="0" dirty="0" err="1">
                <a:effectLst/>
              </a:rPr>
              <a:t>s.Customer_id</a:t>
            </a:r>
            <a:r>
              <a:rPr lang="en-US" b="1" i="0" dirty="0">
                <a:effectLst/>
              </a:rPr>
              <a:t> = </a:t>
            </a:r>
            <a:r>
              <a:rPr lang="en-US" b="1" i="0" dirty="0" err="1">
                <a:effectLst/>
              </a:rPr>
              <a:t>t.customer_id</a:t>
            </a:r>
            <a:r>
              <a:rPr lang="en-US" b="1" i="0" dirty="0">
                <a:effectLst/>
              </a:rPr>
              <a:t>) }</a:t>
            </a:r>
          </a:p>
          <a:p>
            <a:r>
              <a:rPr lang="en-US" b="1" dirty="0"/>
              <a:t>Result</a:t>
            </a:r>
            <a:endParaRPr lang="en-US" dirty="0"/>
          </a:p>
        </p:txBody>
      </p:sp>
      <p:graphicFrame>
        <p:nvGraphicFramePr>
          <p:cNvPr id="4" name="Table 3">
            <a:extLst>
              <a:ext uri="{FF2B5EF4-FFF2-40B4-BE49-F238E27FC236}">
                <a16:creationId xmlns:a16="http://schemas.microsoft.com/office/drawing/2014/main" id="{FF2FBF08-F844-57DC-314D-21362AF60213}"/>
              </a:ext>
            </a:extLst>
          </p:cNvPr>
          <p:cNvGraphicFramePr>
            <a:graphicFrameLocks noGrp="1"/>
          </p:cNvGraphicFramePr>
          <p:nvPr>
            <p:extLst>
              <p:ext uri="{D42A27DB-BD31-4B8C-83A1-F6EECF244321}">
                <p14:modId xmlns:p14="http://schemas.microsoft.com/office/powerpoint/2010/main" val="2373207181"/>
              </p:ext>
            </p:extLst>
          </p:nvPr>
        </p:nvGraphicFramePr>
        <p:xfrm>
          <a:off x="3130550" y="3858418"/>
          <a:ext cx="5241290" cy="2453480"/>
        </p:xfrm>
        <a:graphic>
          <a:graphicData uri="http://schemas.openxmlformats.org/drawingml/2006/table">
            <a:tbl>
              <a:tblPr/>
              <a:tblGrid>
                <a:gridCol w="5241290">
                  <a:extLst>
                    <a:ext uri="{9D8B030D-6E8A-4147-A177-3AD203B41FA5}">
                      <a16:colId xmlns:a16="http://schemas.microsoft.com/office/drawing/2014/main" val="4072484850"/>
                    </a:ext>
                  </a:extLst>
                </a:gridCol>
              </a:tblGrid>
              <a:tr h="490696">
                <a:tc>
                  <a:txBody>
                    <a:bodyPr/>
                    <a:lstStyle/>
                    <a:p>
                      <a:pPr algn="ctr"/>
                      <a:r>
                        <a:rPr lang="en-US" sz="2400">
                          <a:solidFill>
                            <a:schemeClr val="tx1"/>
                          </a:solidFill>
                          <a:effectLst/>
                        </a:rPr>
                        <a:t>Customer_id</a:t>
                      </a:r>
                    </a:p>
                  </a:txBody>
                  <a:tcPr anchor="ctr">
                    <a:lnL>
                      <a:noFill/>
                    </a:lnL>
                    <a:lnR>
                      <a:noFill/>
                    </a:lnR>
                    <a:lnT>
                      <a:noFill/>
                    </a:lnT>
                    <a:lnB>
                      <a:noFill/>
                    </a:lnB>
                    <a:solidFill>
                      <a:srgbClr val="FAFBFC"/>
                    </a:solidFill>
                  </a:tcPr>
                </a:tc>
                <a:extLst>
                  <a:ext uri="{0D108BD9-81ED-4DB2-BD59-A6C34878D82A}">
                    <a16:rowId xmlns:a16="http://schemas.microsoft.com/office/drawing/2014/main" val="3726362105"/>
                  </a:ext>
                </a:extLst>
              </a:tr>
              <a:tr h="490696">
                <a:tc>
                  <a:txBody>
                    <a:bodyPr/>
                    <a:lstStyle/>
                    <a:p>
                      <a:pPr algn="ctr"/>
                      <a:r>
                        <a:rPr lang="en-US" sz="2400">
                          <a:solidFill>
                            <a:schemeClr val="tx1"/>
                          </a:solidFill>
                          <a:effectLst/>
                        </a:rPr>
                        <a:t>1</a:t>
                      </a:r>
                    </a:p>
                  </a:txBody>
                  <a:tcPr anchor="ctr">
                    <a:lnL>
                      <a:noFill/>
                    </a:lnL>
                    <a:lnR>
                      <a:noFill/>
                    </a:lnR>
                    <a:lnT>
                      <a:noFill/>
                    </a:lnT>
                    <a:lnB>
                      <a:noFill/>
                    </a:lnB>
                    <a:solidFill>
                      <a:srgbClr val="FAFBFC"/>
                    </a:solidFill>
                  </a:tcPr>
                </a:tc>
                <a:extLst>
                  <a:ext uri="{0D108BD9-81ED-4DB2-BD59-A6C34878D82A}">
                    <a16:rowId xmlns:a16="http://schemas.microsoft.com/office/drawing/2014/main" val="3137209621"/>
                  </a:ext>
                </a:extLst>
              </a:tr>
              <a:tr h="490696">
                <a:tc>
                  <a:txBody>
                    <a:bodyPr/>
                    <a:lstStyle/>
                    <a:p>
                      <a:pPr algn="ctr"/>
                      <a:r>
                        <a:rPr lang="en-US" sz="2400">
                          <a:solidFill>
                            <a:schemeClr val="tx1"/>
                          </a:solidFill>
                          <a:effectLst/>
                        </a:rPr>
                        <a:t>2</a:t>
                      </a:r>
                    </a:p>
                  </a:txBody>
                  <a:tcPr anchor="ctr">
                    <a:lnL>
                      <a:noFill/>
                    </a:lnL>
                    <a:lnR>
                      <a:noFill/>
                    </a:lnR>
                    <a:lnT>
                      <a:noFill/>
                    </a:lnT>
                    <a:lnB>
                      <a:noFill/>
                    </a:lnB>
                    <a:solidFill>
                      <a:srgbClr val="FAFBFC"/>
                    </a:solidFill>
                  </a:tcPr>
                </a:tc>
                <a:extLst>
                  <a:ext uri="{0D108BD9-81ED-4DB2-BD59-A6C34878D82A}">
                    <a16:rowId xmlns:a16="http://schemas.microsoft.com/office/drawing/2014/main" val="599592828"/>
                  </a:ext>
                </a:extLst>
              </a:tr>
              <a:tr h="490696">
                <a:tc>
                  <a:txBody>
                    <a:bodyPr/>
                    <a:lstStyle/>
                    <a:p>
                      <a:pPr algn="ctr"/>
                      <a:r>
                        <a:rPr lang="en-US" sz="2400">
                          <a:solidFill>
                            <a:schemeClr val="tx1"/>
                          </a:solidFill>
                          <a:effectLst/>
                        </a:rPr>
                        <a:t>3</a:t>
                      </a:r>
                    </a:p>
                  </a:txBody>
                  <a:tcPr anchor="ctr">
                    <a:lnL>
                      <a:noFill/>
                    </a:lnL>
                    <a:lnR>
                      <a:noFill/>
                    </a:lnR>
                    <a:lnT>
                      <a:noFill/>
                    </a:lnT>
                    <a:lnB>
                      <a:noFill/>
                    </a:lnB>
                    <a:solidFill>
                      <a:srgbClr val="FAFBFC"/>
                    </a:solidFill>
                  </a:tcPr>
                </a:tc>
                <a:extLst>
                  <a:ext uri="{0D108BD9-81ED-4DB2-BD59-A6C34878D82A}">
                    <a16:rowId xmlns:a16="http://schemas.microsoft.com/office/drawing/2014/main" val="3806100984"/>
                  </a:ext>
                </a:extLst>
              </a:tr>
              <a:tr h="490696">
                <a:tc>
                  <a:txBody>
                    <a:bodyPr/>
                    <a:lstStyle/>
                    <a:p>
                      <a:pPr algn="ctr"/>
                      <a:r>
                        <a:rPr lang="en-US" sz="2400" dirty="0">
                          <a:solidFill>
                            <a:schemeClr val="tx1"/>
                          </a:solidFill>
                          <a:effectLst/>
                        </a:rPr>
                        <a:t>4</a:t>
                      </a:r>
                    </a:p>
                  </a:txBody>
                  <a:tcPr anchor="ctr">
                    <a:lnL>
                      <a:noFill/>
                    </a:lnL>
                    <a:lnR>
                      <a:noFill/>
                    </a:lnR>
                    <a:lnT>
                      <a:noFill/>
                    </a:lnT>
                    <a:lnB>
                      <a:noFill/>
                    </a:lnB>
                    <a:solidFill>
                      <a:srgbClr val="FAFBFC"/>
                    </a:solidFill>
                  </a:tcPr>
                </a:tc>
                <a:extLst>
                  <a:ext uri="{0D108BD9-81ED-4DB2-BD59-A6C34878D82A}">
                    <a16:rowId xmlns:a16="http://schemas.microsoft.com/office/drawing/2014/main" val="3980450001"/>
                  </a:ext>
                </a:extLst>
              </a:tr>
            </a:tbl>
          </a:graphicData>
        </a:graphic>
      </p:graphicFrame>
    </p:spTree>
    <p:extLst>
      <p:ext uri="{BB962C8B-B14F-4D97-AF65-F5344CB8AC3E}">
        <p14:creationId xmlns:p14="http://schemas.microsoft.com/office/powerpoint/2010/main" val="5490884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D5AD1-05BB-F04E-85FF-18AA0758642C}"/>
              </a:ext>
            </a:extLst>
          </p:cNvPr>
          <p:cNvSpPr>
            <a:spLocks noGrp="1"/>
          </p:cNvSpPr>
          <p:nvPr>
            <p:ph type="title"/>
          </p:nvPr>
        </p:nvSpPr>
        <p:spPr/>
        <p:txBody>
          <a:bodyPr/>
          <a:lstStyle/>
          <a:p>
            <a:r>
              <a:rPr lang="en-US" b="1" i="0" dirty="0">
                <a:effectLst/>
                <a:latin typeface="__Source_Sans_Pro_fa6df0"/>
              </a:rPr>
              <a:t>Domain Relational Calculus (DRC)</a:t>
            </a:r>
            <a:br>
              <a:rPr lang="en-US" b="1" i="0" dirty="0">
                <a:effectLst/>
                <a:latin typeface="__Source_Sans_Pro_fa6df0"/>
              </a:rPr>
            </a:br>
            <a:endParaRPr lang="en-US" dirty="0"/>
          </a:p>
        </p:txBody>
      </p:sp>
      <p:sp>
        <p:nvSpPr>
          <p:cNvPr id="3" name="Content Placeholder 2">
            <a:extLst>
              <a:ext uri="{FF2B5EF4-FFF2-40B4-BE49-F238E27FC236}">
                <a16:creationId xmlns:a16="http://schemas.microsoft.com/office/drawing/2014/main" id="{09486B8C-DDFE-1124-602D-C1E221FFBE57}"/>
              </a:ext>
            </a:extLst>
          </p:cNvPr>
          <p:cNvSpPr>
            <a:spLocks noGrp="1"/>
          </p:cNvSpPr>
          <p:nvPr>
            <p:ph idx="1"/>
          </p:nvPr>
        </p:nvSpPr>
        <p:spPr/>
        <p:txBody>
          <a:bodyPr/>
          <a:lstStyle/>
          <a:p>
            <a:r>
              <a:rPr lang="en-US" b="0" i="0" dirty="0">
                <a:effectLst/>
              </a:rPr>
              <a:t>Domain Relational Calculus uses domain Variables to get the column values required from the database based on the predicate expression or condition.</a:t>
            </a:r>
          </a:p>
          <a:p>
            <a:r>
              <a:rPr lang="en-US" b="1" i="0" dirty="0">
                <a:effectLst/>
              </a:rPr>
              <a:t>Domain </a:t>
            </a:r>
            <a:r>
              <a:rPr lang="en-US" b="1" i="0" dirty="0" err="1">
                <a:effectLst/>
              </a:rPr>
              <a:t>realtional</a:t>
            </a:r>
            <a:r>
              <a:rPr lang="en-US" b="1" i="0" dirty="0">
                <a:effectLst/>
              </a:rPr>
              <a:t> calculus expression syntax</a:t>
            </a:r>
            <a:endParaRPr lang="en-US" dirty="0"/>
          </a:p>
          <a:p>
            <a:r>
              <a:rPr lang="en-US" dirty="0"/>
              <a:t>{&lt;x1,x2,x3,x4...&gt; \| P(x1,x2,x3,x4...)}</a:t>
            </a:r>
          </a:p>
          <a:p>
            <a:pPr algn="l"/>
            <a:r>
              <a:rPr lang="en-US" i="0" dirty="0">
                <a:effectLst/>
              </a:rPr>
              <a:t>where,</a:t>
            </a:r>
          </a:p>
          <a:p>
            <a:pPr algn="l"/>
            <a:r>
              <a:rPr lang="en-US" i="0" dirty="0">
                <a:effectLst/>
              </a:rPr>
              <a:t>&lt;x1,x2,x3,x4...&gt; are domain variables used to get the column values required, and P(x1,x2,x3...) is predicate expression or condition.</a:t>
            </a:r>
          </a:p>
          <a:p>
            <a:endParaRPr lang="en-US" dirty="0"/>
          </a:p>
        </p:txBody>
      </p:sp>
    </p:spTree>
    <p:extLst>
      <p:ext uri="{BB962C8B-B14F-4D97-AF65-F5344CB8AC3E}">
        <p14:creationId xmlns:p14="http://schemas.microsoft.com/office/powerpoint/2010/main" val="13052290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7755B-BAC5-0DBB-43C5-27379D748FC8}"/>
              </a:ext>
            </a:extLst>
          </p:cNvPr>
          <p:cNvSpPr>
            <a:spLocks noGrp="1"/>
          </p:cNvSpPr>
          <p:nvPr>
            <p:ph type="title"/>
          </p:nvPr>
        </p:nvSpPr>
        <p:spPr/>
        <p:txBody>
          <a:bodyPr/>
          <a:lstStyle/>
          <a:p>
            <a:r>
              <a:rPr lang="en-US" dirty="0"/>
              <a:t>Example</a:t>
            </a:r>
          </a:p>
        </p:txBody>
      </p:sp>
      <p:graphicFrame>
        <p:nvGraphicFramePr>
          <p:cNvPr id="4" name="Content Placeholder 3">
            <a:extLst>
              <a:ext uri="{FF2B5EF4-FFF2-40B4-BE49-F238E27FC236}">
                <a16:creationId xmlns:a16="http://schemas.microsoft.com/office/drawing/2014/main" id="{229CC8CC-7DE6-5A75-5997-EF0E7A7268F4}"/>
              </a:ext>
            </a:extLst>
          </p:cNvPr>
          <p:cNvGraphicFramePr>
            <a:graphicFrameLocks noGrp="1"/>
          </p:cNvGraphicFramePr>
          <p:nvPr>
            <p:ph idx="1"/>
            <p:extLst>
              <p:ext uri="{D42A27DB-BD31-4B8C-83A1-F6EECF244321}">
                <p14:modId xmlns:p14="http://schemas.microsoft.com/office/powerpoint/2010/main" val="979578317"/>
              </p:ext>
            </p:extLst>
          </p:nvPr>
        </p:nvGraphicFramePr>
        <p:xfrm>
          <a:off x="3645534" y="1481614"/>
          <a:ext cx="6036945" cy="3710147"/>
        </p:xfrm>
        <a:graphic>
          <a:graphicData uri="http://schemas.openxmlformats.org/drawingml/2006/table">
            <a:tbl>
              <a:tblPr/>
              <a:tblGrid>
                <a:gridCol w="2012315">
                  <a:extLst>
                    <a:ext uri="{9D8B030D-6E8A-4147-A177-3AD203B41FA5}">
                      <a16:colId xmlns:a16="http://schemas.microsoft.com/office/drawing/2014/main" val="3568618757"/>
                    </a:ext>
                  </a:extLst>
                </a:gridCol>
                <a:gridCol w="2012315">
                  <a:extLst>
                    <a:ext uri="{9D8B030D-6E8A-4147-A177-3AD203B41FA5}">
                      <a16:colId xmlns:a16="http://schemas.microsoft.com/office/drawing/2014/main" val="2438337397"/>
                    </a:ext>
                  </a:extLst>
                </a:gridCol>
                <a:gridCol w="2012315">
                  <a:extLst>
                    <a:ext uri="{9D8B030D-6E8A-4147-A177-3AD203B41FA5}">
                      <a16:colId xmlns:a16="http://schemas.microsoft.com/office/drawing/2014/main" val="3945130411"/>
                    </a:ext>
                  </a:extLst>
                </a:gridCol>
              </a:tblGrid>
              <a:tr h="1129175">
                <a:tc>
                  <a:txBody>
                    <a:bodyPr/>
                    <a:lstStyle/>
                    <a:p>
                      <a:pPr algn="ctr"/>
                      <a:r>
                        <a:rPr lang="en-US" sz="2400">
                          <a:solidFill>
                            <a:schemeClr val="tx1"/>
                          </a:solidFill>
                          <a:effectLst/>
                        </a:rPr>
                        <a:t>Customer_id</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Name</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Zip code</a:t>
                      </a:r>
                    </a:p>
                  </a:txBody>
                  <a:tcPr anchor="ctr">
                    <a:lnL>
                      <a:noFill/>
                    </a:lnL>
                    <a:lnR>
                      <a:noFill/>
                    </a:lnR>
                    <a:lnT>
                      <a:noFill/>
                    </a:lnT>
                    <a:lnB>
                      <a:noFill/>
                    </a:lnB>
                    <a:solidFill>
                      <a:srgbClr val="FAFBFC"/>
                    </a:solidFill>
                  </a:tcPr>
                </a:tc>
                <a:extLst>
                  <a:ext uri="{0D108BD9-81ED-4DB2-BD59-A6C34878D82A}">
                    <a16:rowId xmlns:a16="http://schemas.microsoft.com/office/drawing/2014/main" val="3809835218"/>
                  </a:ext>
                </a:extLst>
              </a:tr>
              <a:tr h="645243">
                <a:tc>
                  <a:txBody>
                    <a:bodyPr/>
                    <a:lstStyle/>
                    <a:p>
                      <a:pPr algn="ctr"/>
                      <a:r>
                        <a:rPr lang="en-US" sz="2400">
                          <a:solidFill>
                            <a:schemeClr val="tx1"/>
                          </a:solidFill>
                          <a:effectLst/>
                        </a:rPr>
                        <a:t>1</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Rohit</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12345</a:t>
                      </a:r>
                    </a:p>
                  </a:txBody>
                  <a:tcPr anchor="ctr">
                    <a:lnL>
                      <a:noFill/>
                    </a:lnL>
                    <a:lnR>
                      <a:noFill/>
                    </a:lnR>
                    <a:lnT>
                      <a:noFill/>
                    </a:lnT>
                    <a:lnB>
                      <a:noFill/>
                    </a:lnB>
                    <a:solidFill>
                      <a:srgbClr val="FAFBFC"/>
                    </a:solidFill>
                  </a:tcPr>
                </a:tc>
                <a:extLst>
                  <a:ext uri="{0D108BD9-81ED-4DB2-BD59-A6C34878D82A}">
                    <a16:rowId xmlns:a16="http://schemas.microsoft.com/office/drawing/2014/main" val="1106967100"/>
                  </a:ext>
                </a:extLst>
              </a:tr>
              <a:tr h="645243">
                <a:tc>
                  <a:txBody>
                    <a:bodyPr/>
                    <a:lstStyle/>
                    <a:p>
                      <a:pPr algn="ctr"/>
                      <a:r>
                        <a:rPr lang="en-US" sz="2400">
                          <a:solidFill>
                            <a:schemeClr val="tx1"/>
                          </a:solidFill>
                          <a:effectLst/>
                        </a:rPr>
                        <a:t>2</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Rahul</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13245</a:t>
                      </a:r>
                    </a:p>
                  </a:txBody>
                  <a:tcPr anchor="ctr">
                    <a:lnL>
                      <a:noFill/>
                    </a:lnL>
                    <a:lnR>
                      <a:noFill/>
                    </a:lnR>
                    <a:lnT>
                      <a:noFill/>
                    </a:lnT>
                    <a:lnB>
                      <a:noFill/>
                    </a:lnB>
                    <a:solidFill>
                      <a:srgbClr val="FAFBFC"/>
                    </a:solidFill>
                  </a:tcPr>
                </a:tc>
                <a:extLst>
                  <a:ext uri="{0D108BD9-81ED-4DB2-BD59-A6C34878D82A}">
                    <a16:rowId xmlns:a16="http://schemas.microsoft.com/office/drawing/2014/main" val="3006089830"/>
                  </a:ext>
                </a:extLst>
              </a:tr>
              <a:tr h="645243">
                <a:tc>
                  <a:txBody>
                    <a:bodyPr/>
                    <a:lstStyle/>
                    <a:p>
                      <a:pPr algn="ctr"/>
                      <a:r>
                        <a:rPr lang="en-US" sz="2400">
                          <a:solidFill>
                            <a:schemeClr val="tx1"/>
                          </a:solidFill>
                          <a:effectLst/>
                        </a:rPr>
                        <a:t>3</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Rohit</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56789</a:t>
                      </a:r>
                    </a:p>
                  </a:txBody>
                  <a:tcPr anchor="ctr">
                    <a:lnL>
                      <a:noFill/>
                    </a:lnL>
                    <a:lnR>
                      <a:noFill/>
                    </a:lnR>
                    <a:lnT>
                      <a:noFill/>
                    </a:lnT>
                    <a:lnB>
                      <a:noFill/>
                    </a:lnB>
                    <a:solidFill>
                      <a:srgbClr val="FAFBFC"/>
                    </a:solidFill>
                  </a:tcPr>
                </a:tc>
                <a:extLst>
                  <a:ext uri="{0D108BD9-81ED-4DB2-BD59-A6C34878D82A}">
                    <a16:rowId xmlns:a16="http://schemas.microsoft.com/office/drawing/2014/main" val="3707592210"/>
                  </a:ext>
                </a:extLst>
              </a:tr>
              <a:tr h="645243">
                <a:tc>
                  <a:txBody>
                    <a:bodyPr/>
                    <a:lstStyle/>
                    <a:p>
                      <a:pPr algn="ctr"/>
                      <a:r>
                        <a:rPr lang="en-US" sz="2400">
                          <a:solidFill>
                            <a:schemeClr val="tx1"/>
                          </a:solidFill>
                          <a:effectLst/>
                        </a:rPr>
                        <a:t>4</a:t>
                      </a:r>
                    </a:p>
                  </a:txBody>
                  <a:tcPr anchor="ctr">
                    <a:lnL>
                      <a:noFill/>
                    </a:lnL>
                    <a:lnR>
                      <a:noFill/>
                    </a:lnR>
                    <a:lnT>
                      <a:noFill/>
                    </a:lnT>
                    <a:lnB>
                      <a:noFill/>
                    </a:lnB>
                    <a:solidFill>
                      <a:srgbClr val="FAFBFC"/>
                    </a:solidFill>
                  </a:tcPr>
                </a:tc>
                <a:tc>
                  <a:txBody>
                    <a:bodyPr/>
                    <a:lstStyle/>
                    <a:p>
                      <a:pPr algn="ctr"/>
                      <a:r>
                        <a:rPr lang="en-US" sz="2400">
                          <a:solidFill>
                            <a:schemeClr val="tx1"/>
                          </a:solidFill>
                          <a:effectLst/>
                        </a:rPr>
                        <a:t>Amit</a:t>
                      </a:r>
                    </a:p>
                  </a:txBody>
                  <a:tcPr anchor="ctr">
                    <a:lnL>
                      <a:noFill/>
                    </a:lnL>
                    <a:lnR>
                      <a:noFill/>
                    </a:lnR>
                    <a:lnT>
                      <a:noFill/>
                    </a:lnT>
                    <a:lnB>
                      <a:noFill/>
                    </a:lnB>
                    <a:solidFill>
                      <a:srgbClr val="FAFBFC"/>
                    </a:solidFill>
                  </a:tcPr>
                </a:tc>
                <a:tc>
                  <a:txBody>
                    <a:bodyPr/>
                    <a:lstStyle/>
                    <a:p>
                      <a:pPr algn="ctr"/>
                      <a:r>
                        <a:rPr lang="en-US" sz="2400" dirty="0">
                          <a:solidFill>
                            <a:schemeClr val="tx1"/>
                          </a:solidFill>
                          <a:effectLst/>
                        </a:rPr>
                        <a:t>12345</a:t>
                      </a:r>
                    </a:p>
                  </a:txBody>
                  <a:tcPr anchor="ctr">
                    <a:lnL>
                      <a:noFill/>
                    </a:lnL>
                    <a:lnR>
                      <a:noFill/>
                    </a:lnR>
                    <a:lnT>
                      <a:noFill/>
                    </a:lnT>
                    <a:lnB>
                      <a:noFill/>
                    </a:lnB>
                    <a:solidFill>
                      <a:srgbClr val="FAFBFC"/>
                    </a:solidFill>
                  </a:tcPr>
                </a:tc>
                <a:extLst>
                  <a:ext uri="{0D108BD9-81ED-4DB2-BD59-A6C34878D82A}">
                    <a16:rowId xmlns:a16="http://schemas.microsoft.com/office/drawing/2014/main" val="2746112005"/>
                  </a:ext>
                </a:extLst>
              </a:tr>
            </a:tbl>
          </a:graphicData>
        </a:graphic>
      </p:graphicFrame>
    </p:spTree>
    <p:extLst>
      <p:ext uri="{BB962C8B-B14F-4D97-AF65-F5344CB8AC3E}">
        <p14:creationId xmlns:p14="http://schemas.microsoft.com/office/powerpoint/2010/main" val="12742682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9D73A-950C-8299-DB82-D2FA0BB3FD68}"/>
              </a:ext>
            </a:extLst>
          </p:cNvPr>
          <p:cNvSpPr>
            <a:spLocks noGrp="1"/>
          </p:cNvSpPr>
          <p:nvPr>
            <p:ph type="title"/>
          </p:nvPr>
        </p:nvSpPr>
        <p:spPr/>
        <p:txBody>
          <a:bodyPr/>
          <a:lstStyle/>
          <a:p>
            <a:r>
              <a:rPr lang="en-US" b="1" i="0" dirty="0">
                <a:effectLst/>
                <a:latin typeface="+mn-lt"/>
              </a:rPr>
              <a:t>Example 1</a:t>
            </a:r>
            <a:endParaRPr lang="en-US" dirty="0">
              <a:latin typeface="+mn-lt"/>
            </a:endParaRPr>
          </a:p>
        </p:txBody>
      </p:sp>
      <p:sp>
        <p:nvSpPr>
          <p:cNvPr id="3" name="Content Placeholder 2">
            <a:extLst>
              <a:ext uri="{FF2B5EF4-FFF2-40B4-BE49-F238E27FC236}">
                <a16:creationId xmlns:a16="http://schemas.microsoft.com/office/drawing/2014/main" id="{0A9C2AC6-EAC8-A786-8287-BE3899E8055E}"/>
              </a:ext>
            </a:extLst>
          </p:cNvPr>
          <p:cNvSpPr>
            <a:spLocks noGrp="1"/>
          </p:cNvSpPr>
          <p:nvPr>
            <p:ph idx="1"/>
          </p:nvPr>
        </p:nvSpPr>
        <p:spPr/>
        <p:txBody>
          <a:bodyPr>
            <a:normAutofit lnSpcReduction="10000"/>
          </a:bodyPr>
          <a:lstStyle/>
          <a:p>
            <a:r>
              <a:rPr lang="en-US" b="0" i="0" dirty="0">
                <a:effectLst/>
                <a:latin typeface="__Source_Sans_Pro_fa6df0"/>
              </a:rPr>
              <a:t>Write a DRC query to get the data of all customers with Zip code 12345.</a:t>
            </a:r>
          </a:p>
          <a:p>
            <a:r>
              <a:rPr lang="en-US" b="1" i="0" dirty="0">
                <a:effectLst/>
                <a:latin typeface="__Source_Sans_Pro_fa6df0"/>
              </a:rPr>
              <a:t>DRC query</a:t>
            </a:r>
            <a:endParaRPr lang="en-US" b="0" i="0" dirty="0">
              <a:effectLst/>
              <a:latin typeface="__Source_Sans_Pro_fa6df0"/>
            </a:endParaRPr>
          </a:p>
          <a:p>
            <a:pPr marL="0" indent="0">
              <a:buNone/>
            </a:pPr>
            <a:r>
              <a:rPr lang="en-US" b="1" i="0" dirty="0">
                <a:effectLst/>
                <a:latin typeface="__Source_Sans_Pro_fa6df0"/>
              </a:rPr>
              <a:t> {&lt;x1,x2,x3&gt; \| &lt;x1,x2&gt; ∈ Customer ∧ x3 = 12345 }</a:t>
            </a:r>
          </a:p>
          <a:p>
            <a:pPr marL="0" indent="0">
              <a:buNone/>
            </a:pPr>
            <a:endParaRPr lang="en-US" b="1" i="0" dirty="0">
              <a:effectLst/>
              <a:latin typeface="__Source_Sans_Pro_fa6df0"/>
            </a:endParaRPr>
          </a:p>
          <a:p>
            <a:pPr marL="0" indent="0" algn="just">
              <a:buNone/>
            </a:pPr>
            <a:r>
              <a:rPr lang="en-US" b="1" i="0" dirty="0">
                <a:effectLst/>
              </a:rPr>
              <a:t>Workflow of Query</a:t>
            </a:r>
            <a:r>
              <a:rPr lang="en-US" b="0" i="0" dirty="0">
                <a:effectLst/>
              </a:rPr>
              <a:t>: In the above query x1,x2,x3 (ordered) refers to the attribute or column which we need in the result, and the predicate condition is that the first two domain variables x1 and x2 should be present while matching the condition for each row and the third domain variable x3 should be equal to 12345.</a:t>
            </a:r>
            <a:endParaRPr lang="en-US" dirty="0"/>
          </a:p>
        </p:txBody>
      </p:sp>
    </p:spTree>
    <p:extLst>
      <p:ext uri="{BB962C8B-B14F-4D97-AF65-F5344CB8AC3E}">
        <p14:creationId xmlns:p14="http://schemas.microsoft.com/office/powerpoint/2010/main" val="2565089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AADEC-D079-544B-088D-5220D948D50A}"/>
              </a:ext>
            </a:extLst>
          </p:cNvPr>
          <p:cNvSpPr>
            <a:spLocks noGrp="1"/>
          </p:cNvSpPr>
          <p:nvPr>
            <p:ph type="title"/>
          </p:nvPr>
        </p:nvSpPr>
        <p:spPr/>
        <p:txBody>
          <a:bodyPr/>
          <a:lstStyle/>
          <a:p>
            <a:r>
              <a:rPr lang="en-US" b="1" i="0" dirty="0">
                <a:solidFill>
                  <a:srgbClr val="273239"/>
                </a:solidFill>
                <a:effectLst/>
                <a:latin typeface="Times New Roman" panose="02020603050405020304" pitchFamily="18" charset="0"/>
                <a:cs typeface="Times New Roman" panose="02020603050405020304" pitchFamily="18" charset="0"/>
              </a:rPr>
              <a:t>2. Projection(π)</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6F4E271-6751-3AF8-DE8A-671D91A55EFD}"/>
              </a:ext>
            </a:extLst>
          </p:cNvPr>
          <p:cNvSpPr>
            <a:spLocks noGrp="1"/>
          </p:cNvSpPr>
          <p:nvPr>
            <p:ph idx="1"/>
          </p:nvPr>
        </p:nvSpPr>
        <p:spPr/>
        <p:txBody>
          <a:bodyPr/>
          <a:lstStyle/>
          <a:p>
            <a:r>
              <a:rPr lang="en-US" b="1" i="0" dirty="0">
                <a:solidFill>
                  <a:srgbClr val="273239"/>
                </a:solidFill>
                <a:effectLst/>
                <a:latin typeface="Times New Roman" panose="02020603050405020304" pitchFamily="18" charset="0"/>
                <a:cs typeface="Times New Roman" panose="02020603050405020304" pitchFamily="18" charset="0"/>
              </a:rPr>
              <a:t> </a:t>
            </a:r>
            <a:r>
              <a:rPr lang="en-US" b="0" i="0" dirty="0">
                <a:solidFill>
                  <a:srgbClr val="273239"/>
                </a:solidFill>
                <a:effectLst/>
                <a:latin typeface="Times New Roman" panose="02020603050405020304" pitchFamily="18" charset="0"/>
                <a:cs typeface="Times New Roman" panose="02020603050405020304" pitchFamily="18" charset="0"/>
              </a:rPr>
              <a:t>It is used to project required column data from a relation.</a:t>
            </a:r>
          </a:p>
          <a:p>
            <a:r>
              <a:rPr lang="en-US" b="1" i="0" dirty="0">
                <a:solidFill>
                  <a:srgbClr val="273239"/>
                </a:solidFill>
                <a:effectLst/>
                <a:latin typeface="Times New Roman" panose="02020603050405020304" pitchFamily="18" charset="0"/>
                <a:cs typeface="Times New Roman" panose="02020603050405020304" pitchFamily="18" charset="0"/>
              </a:rPr>
              <a:t>Example: </a:t>
            </a:r>
            <a:r>
              <a:rPr lang="en-US" b="0" i="0" dirty="0">
                <a:solidFill>
                  <a:srgbClr val="273239"/>
                </a:solidFill>
                <a:effectLst/>
                <a:latin typeface="Times New Roman" panose="02020603050405020304" pitchFamily="18" charset="0"/>
                <a:cs typeface="Times New Roman" panose="02020603050405020304" pitchFamily="18" charset="0"/>
              </a:rPr>
              <a:t>Consider Table 1. Suppose we want columns B and C from Relation R. </a:t>
            </a:r>
          </a:p>
          <a:p>
            <a:endParaRPr lang="en-US"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D6F5F54D-C69F-3D1C-BFE9-64C61251AD30}"/>
              </a:ext>
            </a:extLst>
          </p:cNvPr>
          <p:cNvSpPr>
            <a:spLocks noChangeArrowheads="1"/>
          </p:cNvSpPr>
          <p:nvPr/>
        </p:nvSpPr>
        <p:spPr bwMode="auto">
          <a:xfrm>
            <a:off x="3457574" y="3136084"/>
            <a:ext cx="6600825" cy="433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π(B,C)R will show following columns.</a:t>
            </a:r>
            <a:r>
              <a:rPr kumimoji="0" lang="en-US" altLang="en-US" sz="2400" b="0" i="0" u="none" strike="noStrike" cap="none" normalizeH="0" baseline="0" dirty="0">
                <a:ln>
                  <a:noFill/>
                </a:ln>
                <a:solidFill>
                  <a:schemeClr val="tx1"/>
                </a:solidFill>
                <a:effectLst/>
              </a:rPr>
              <a:t>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0F1A5F8A-1A8D-9F5C-740A-2CC28181FAFA}"/>
              </a:ext>
            </a:extLst>
          </p:cNvPr>
          <p:cNvGraphicFramePr>
            <a:graphicFrameLocks noGrp="1"/>
          </p:cNvGraphicFramePr>
          <p:nvPr>
            <p:extLst>
              <p:ext uri="{D42A27DB-BD31-4B8C-83A1-F6EECF244321}">
                <p14:modId xmlns:p14="http://schemas.microsoft.com/office/powerpoint/2010/main" val="3728952719"/>
              </p:ext>
            </p:extLst>
          </p:nvPr>
        </p:nvGraphicFramePr>
        <p:xfrm>
          <a:off x="923925" y="3820319"/>
          <a:ext cx="1971676" cy="2367280"/>
        </p:xfrm>
        <a:graphic>
          <a:graphicData uri="http://schemas.openxmlformats.org/drawingml/2006/table">
            <a:tbl>
              <a:tblPr/>
              <a:tblGrid>
                <a:gridCol w="985838">
                  <a:extLst>
                    <a:ext uri="{9D8B030D-6E8A-4147-A177-3AD203B41FA5}">
                      <a16:colId xmlns:a16="http://schemas.microsoft.com/office/drawing/2014/main" val="3860578848"/>
                    </a:ext>
                  </a:extLst>
                </a:gridCol>
                <a:gridCol w="985838">
                  <a:extLst>
                    <a:ext uri="{9D8B030D-6E8A-4147-A177-3AD203B41FA5}">
                      <a16:colId xmlns:a16="http://schemas.microsoft.com/office/drawing/2014/main" val="3996443219"/>
                    </a:ext>
                  </a:extLst>
                </a:gridCol>
              </a:tblGrid>
              <a:tr h="0">
                <a:tc>
                  <a:txBody>
                    <a:bodyPr/>
                    <a:lstStyle/>
                    <a:p>
                      <a:pPr algn="l" fontAlgn="base"/>
                      <a:r>
                        <a:rPr lang="en-US" sz="2800" b="1">
                          <a:effectLst/>
                        </a:rPr>
                        <a:t>B       </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800" b="1">
                          <a:effectLst/>
                        </a:rPr>
                        <a:t>C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567168597"/>
                  </a:ext>
                </a:extLst>
              </a:tr>
              <a:tr h="0">
                <a:tc>
                  <a:txBody>
                    <a:bodyPr/>
                    <a:lstStyle/>
                    <a:p>
                      <a:pPr algn="l" fontAlgn="ctr"/>
                      <a:r>
                        <a:rPr lang="en-US" sz="2800" b="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800" b="0">
                          <a:effectLst/>
                        </a:rPr>
                        <a:t>4</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830236445"/>
                  </a:ext>
                </a:extLst>
              </a:tr>
              <a:tr h="0">
                <a:tc>
                  <a:txBody>
                    <a:bodyPr/>
                    <a:lstStyle/>
                    <a:p>
                      <a:pPr algn="l" fontAlgn="ctr"/>
                      <a:r>
                        <a:rPr lang="en-US" sz="2800" b="0">
                          <a:effectLst/>
                        </a:rPr>
                        <a:t>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800" b="0">
                          <a:effectLst/>
                        </a:rPr>
                        <a:t>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455180770"/>
                  </a:ext>
                </a:extLst>
              </a:tr>
              <a:tr h="0">
                <a:tc>
                  <a:txBody>
                    <a:bodyPr/>
                    <a:lstStyle/>
                    <a:p>
                      <a:pPr algn="l" fontAlgn="ctr"/>
                      <a:r>
                        <a:rPr lang="en-US" sz="2800" b="0">
                          <a:effectLst/>
                        </a:rPr>
                        <a:t>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ctr"/>
                      <a:r>
                        <a:rPr lang="en-US" sz="2800" b="0" dirty="0">
                          <a:effectLst/>
                        </a:rPr>
                        <a:t>4</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275241110"/>
                  </a:ext>
                </a:extLst>
              </a:tr>
            </a:tbl>
          </a:graphicData>
        </a:graphic>
      </p:graphicFrame>
      <p:sp>
        <p:nvSpPr>
          <p:cNvPr id="8" name="TextBox 7">
            <a:extLst>
              <a:ext uri="{FF2B5EF4-FFF2-40B4-BE49-F238E27FC236}">
                <a16:creationId xmlns:a16="http://schemas.microsoft.com/office/drawing/2014/main" id="{7E901B2C-EEA4-5686-6C3D-51FCDCC2E8CA}"/>
              </a:ext>
            </a:extLst>
          </p:cNvPr>
          <p:cNvSpPr txBox="1"/>
          <p:nvPr/>
        </p:nvSpPr>
        <p:spPr>
          <a:xfrm>
            <a:off x="3524250" y="4461902"/>
            <a:ext cx="7334250" cy="461665"/>
          </a:xfrm>
          <a:prstGeom prst="rect">
            <a:avLst/>
          </a:prstGeom>
          <a:noFill/>
        </p:spPr>
        <p:txBody>
          <a:bodyPr wrap="square">
            <a:spAutoFit/>
          </a:bodyPr>
          <a:lstStyle/>
          <a:p>
            <a:r>
              <a:rPr lang="en-US" sz="2400" b="1" i="0" dirty="0">
                <a:solidFill>
                  <a:srgbClr val="273239"/>
                </a:solidFill>
                <a:effectLst/>
                <a:latin typeface="Times New Roman" panose="02020603050405020304" pitchFamily="18" charset="0"/>
                <a:cs typeface="Times New Roman" panose="02020603050405020304" pitchFamily="18" charset="0"/>
              </a:rPr>
              <a:t>Note: </a:t>
            </a:r>
            <a:r>
              <a:rPr lang="en-US" sz="2400" b="0" i="0" dirty="0">
                <a:solidFill>
                  <a:srgbClr val="273239"/>
                </a:solidFill>
                <a:effectLst/>
                <a:latin typeface="Times New Roman" panose="02020603050405020304" pitchFamily="18" charset="0"/>
                <a:cs typeface="Times New Roman" panose="02020603050405020304" pitchFamily="18" charset="0"/>
              </a:rPr>
              <a:t>By Default, projection removes duplicate data.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13244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F90B1-3BBC-A75C-1112-F093C1ECCE78}"/>
              </a:ext>
            </a:extLst>
          </p:cNvPr>
          <p:cNvSpPr>
            <a:spLocks noGrp="1"/>
          </p:cNvSpPr>
          <p:nvPr>
            <p:ph type="title"/>
          </p:nvPr>
        </p:nvSpPr>
        <p:spPr/>
        <p:txBody>
          <a:bodyPr/>
          <a:lstStyle/>
          <a:p>
            <a:r>
              <a:rPr lang="en-US" b="1" dirty="0"/>
              <a:t>Result</a:t>
            </a:r>
          </a:p>
        </p:txBody>
      </p:sp>
      <p:graphicFrame>
        <p:nvGraphicFramePr>
          <p:cNvPr id="4" name="Content Placeholder 3">
            <a:extLst>
              <a:ext uri="{FF2B5EF4-FFF2-40B4-BE49-F238E27FC236}">
                <a16:creationId xmlns:a16="http://schemas.microsoft.com/office/drawing/2014/main" id="{8C099DC9-7957-37EB-7545-184FB9DCFE28}"/>
              </a:ext>
            </a:extLst>
          </p:cNvPr>
          <p:cNvGraphicFramePr>
            <a:graphicFrameLocks noGrp="1"/>
          </p:cNvGraphicFramePr>
          <p:nvPr>
            <p:ph idx="1"/>
            <p:extLst>
              <p:ext uri="{D42A27DB-BD31-4B8C-83A1-F6EECF244321}">
                <p14:modId xmlns:p14="http://schemas.microsoft.com/office/powerpoint/2010/main" val="2123013069"/>
              </p:ext>
            </p:extLst>
          </p:nvPr>
        </p:nvGraphicFramePr>
        <p:xfrm>
          <a:off x="3145789" y="1780064"/>
          <a:ext cx="6089652" cy="1554480"/>
        </p:xfrm>
        <a:graphic>
          <a:graphicData uri="http://schemas.openxmlformats.org/drawingml/2006/table">
            <a:tbl>
              <a:tblPr/>
              <a:tblGrid>
                <a:gridCol w="2029884">
                  <a:extLst>
                    <a:ext uri="{9D8B030D-6E8A-4147-A177-3AD203B41FA5}">
                      <a16:colId xmlns:a16="http://schemas.microsoft.com/office/drawing/2014/main" val="3046177133"/>
                    </a:ext>
                  </a:extLst>
                </a:gridCol>
                <a:gridCol w="2029884">
                  <a:extLst>
                    <a:ext uri="{9D8B030D-6E8A-4147-A177-3AD203B41FA5}">
                      <a16:colId xmlns:a16="http://schemas.microsoft.com/office/drawing/2014/main" val="1563517469"/>
                    </a:ext>
                  </a:extLst>
                </a:gridCol>
                <a:gridCol w="2029884">
                  <a:extLst>
                    <a:ext uri="{9D8B030D-6E8A-4147-A177-3AD203B41FA5}">
                      <a16:colId xmlns:a16="http://schemas.microsoft.com/office/drawing/2014/main" val="958044575"/>
                    </a:ext>
                  </a:extLst>
                </a:gridCol>
              </a:tblGrid>
              <a:tr h="0">
                <a:tc>
                  <a:txBody>
                    <a:bodyPr/>
                    <a:lstStyle/>
                    <a:p>
                      <a:pPr algn="ctr"/>
                      <a:r>
                        <a:rPr lang="en-US" sz="2800">
                          <a:effectLst/>
                        </a:rPr>
                        <a:t>Customer_id</a:t>
                      </a:r>
                    </a:p>
                  </a:txBody>
                  <a:tcPr anchor="ctr">
                    <a:lnL>
                      <a:noFill/>
                    </a:lnL>
                    <a:lnR>
                      <a:noFill/>
                    </a:lnR>
                    <a:lnT>
                      <a:noFill/>
                    </a:lnT>
                    <a:lnB>
                      <a:noFill/>
                    </a:lnB>
                    <a:solidFill>
                      <a:srgbClr val="FAFBFC"/>
                    </a:solidFill>
                  </a:tcPr>
                </a:tc>
                <a:tc>
                  <a:txBody>
                    <a:bodyPr/>
                    <a:lstStyle/>
                    <a:p>
                      <a:pPr algn="ctr"/>
                      <a:r>
                        <a:rPr lang="en-US" sz="2800">
                          <a:effectLst/>
                        </a:rPr>
                        <a:t>Name</a:t>
                      </a:r>
                    </a:p>
                  </a:txBody>
                  <a:tcPr anchor="ctr">
                    <a:lnL>
                      <a:noFill/>
                    </a:lnL>
                    <a:lnR>
                      <a:noFill/>
                    </a:lnR>
                    <a:lnT>
                      <a:noFill/>
                    </a:lnT>
                    <a:lnB>
                      <a:noFill/>
                    </a:lnB>
                    <a:solidFill>
                      <a:srgbClr val="FAFBFC"/>
                    </a:solidFill>
                  </a:tcPr>
                </a:tc>
                <a:tc>
                  <a:txBody>
                    <a:bodyPr/>
                    <a:lstStyle/>
                    <a:p>
                      <a:pPr algn="ctr"/>
                      <a:r>
                        <a:rPr lang="en-US" sz="2800">
                          <a:effectLst/>
                        </a:rPr>
                        <a:t>Zip code</a:t>
                      </a:r>
                    </a:p>
                  </a:txBody>
                  <a:tcPr anchor="ctr">
                    <a:lnL>
                      <a:noFill/>
                    </a:lnL>
                    <a:lnR>
                      <a:noFill/>
                    </a:lnR>
                    <a:lnT>
                      <a:noFill/>
                    </a:lnT>
                    <a:lnB>
                      <a:noFill/>
                    </a:lnB>
                    <a:solidFill>
                      <a:srgbClr val="FAFBFC"/>
                    </a:solidFill>
                  </a:tcPr>
                </a:tc>
                <a:extLst>
                  <a:ext uri="{0D108BD9-81ED-4DB2-BD59-A6C34878D82A}">
                    <a16:rowId xmlns:a16="http://schemas.microsoft.com/office/drawing/2014/main" val="2731929272"/>
                  </a:ext>
                </a:extLst>
              </a:tr>
              <a:tr h="0">
                <a:tc>
                  <a:txBody>
                    <a:bodyPr/>
                    <a:lstStyle/>
                    <a:p>
                      <a:pPr algn="ctr"/>
                      <a:r>
                        <a:rPr lang="en-US" sz="2800">
                          <a:effectLst/>
                        </a:rPr>
                        <a:t>1</a:t>
                      </a:r>
                    </a:p>
                  </a:txBody>
                  <a:tcPr anchor="ctr">
                    <a:lnL>
                      <a:noFill/>
                    </a:lnL>
                    <a:lnR>
                      <a:noFill/>
                    </a:lnR>
                    <a:lnT>
                      <a:noFill/>
                    </a:lnT>
                    <a:lnB>
                      <a:noFill/>
                    </a:lnB>
                    <a:solidFill>
                      <a:srgbClr val="FAFBFC"/>
                    </a:solidFill>
                  </a:tcPr>
                </a:tc>
                <a:tc>
                  <a:txBody>
                    <a:bodyPr/>
                    <a:lstStyle/>
                    <a:p>
                      <a:pPr algn="ctr"/>
                      <a:r>
                        <a:rPr lang="en-US" sz="2800">
                          <a:effectLst/>
                        </a:rPr>
                        <a:t>Rohit</a:t>
                      </a:r>
                    </a:p>
                  </a:txBody>
                  <a:tcPr anchor="ctr">
                    <a:lnL>
                      <a:noFill/>
                    </a:lnL>
                    <a:lnR>
                      <a:noFill/>
                    </a:lnR>
                    <a:lnT>
                      <a:noFill/>
                    </a:lnT>
                    <a:lnB>
                      <a:noFill/>
                    </a:lnB>
                    <a:solidFill>
                      <a:srgbClr val="FAFBFC"/>
                    </a:solidFill>
                  </a:tcPr>
                </a:tc>
                <a:tc>
                  <a:txBody>
                    <a:bodyPr/>
                    <a:lstStyle/>
                    <a:p>
                      <a:pPr algn="ctr"/>
                      <a:r>
                        <a:rPr lang="en-US" sz="2800">
                          <a:effectLst/>
                        </a:rPr>
                        <a:t>12345</a:t>
                      </a:r>
                    </a:p>
                  </a:txBody>
                  <a:tcPr anchor="ctr">
                    <a:lnL>
                      <a:noFill/>
                    </a:lnL>
                    <a:lnR>
                      <a:noFill/>
                    </a:lnR>
                    <a:lnT>
                      <a:noFill/>
                    </a:lnT>
                    <a:lnB>
                      <a:noFill/>
                    </a:lnB>
                    <a:solidFill>
                      <a:srgbClr val="FAFBFC"/>
                    </a:solidFill>
                  </a:tcPr>
                </a:tc>
                <a:extLst>
                  <a:ext uri="{0D108BD9-81ED-4DB2-BD59-A6C34878D82A}">
                    <a16:rowId xmlns:a16="http://schemas.microsoft.com/office/drawing/2014/main" val="1008028251"/>
                  </a:ext>
                </a:extLst>
              </a:tr>
              <a:tr h="0">
                <a:tc>
                  <a:txBody>
                    <a:bodyPr/>
                    <a:lstStyle/>
                    <a:p>
                      <a:pPr algn="ctr"/>
                      <a:r>
                        <a:rPr lang="en-US" sz="2800">
                          <a:effectLst/>
                        </a:rPr>
                        <a:t>4</a:t>
                      </a:r>
                    </a:p>
                  </a:txBody>
                  <a:tcPr anchor="ctr">
                    <a:lnL>
                      <a:noFill/>
                    </a:lnL>
                    <a:lnR>
                      <a:noFill/>
                    </a:lnR>
                    <a:lnT>
                      <a:noFill/>
                    </a:lnT>
                    <a:lnB>
                      <a:noFill/>
                    </a:lnB>
                    <a:solidFill>
                      <a:srgbClr val="FAFBFC"/>
                    </a:solidFill>
                  </a:tcPr>
                </a:tc>
                <a:tc>
                  <a:txBody>
                    <a:bodyPr/>
                    <a:lstStyle/>
                    <a:p>
                      <a:pPr algn="ctr"/>
                      <a:r>
                        <a:rPr lang="en-US" sz="2800">
                          <a:effectLst/>
                        </a:rPr>
                        <a:t>Amit</a:t>
                      </a:r>
                    </a:p>
                  </a:txBody>
                  <a:tcPr anchor="ctr">
                    <a:lnL>
                      <a:noFill/>
                    </a:lnL>
                    <a:lnR>
                      <a:noFill/>
                    </a:lnR>
                    <a:lnT>
                      <a:noFill/>
                    </a:lnT>
                    <a:lnB>
                      <a:noFill/>
                    </a:lnB>
                    <a:solidFill>
                      <a:srgbClr val="FAFBFC"/>
                    </a:solidFill>
                  </a:tcPr>
                </a:tc>
                <a:tc>
                  <a:txBody>
                    <a:bodyPr/>
                    <a:lstStyle/>
                    <a:p>
                      <a:pPr algn="ctr"/>
                      <a:r>
                        <a:rPr lang="en-US" sz="2800" dirty="0">
                          <a:effectLst/>
                        </a:rPr>
                        <a:t>12345</a:t>
                      </a:r>
                    </a:p>
                  </a:txBody>
                  <a:tcPr anchor="ctr">
                    <a:lnL>
                      <a:noFill/>
                    </a:lnL>
                    <a:lnR>
                      <a:noFill/>
                    </a:lnR>
                    <a:lnT>
                      <a:noFill/>
                    </a:lnT>
                    <a:lnB>
                      <a:noFill/>
                    </a:lnB>
                    <a:solidFill>
                      <a:srgbClr val="FAFBFC"/>
                    </a:solidFill>
                  </a:tcPr>
                </a:tc>
                <a:extLst>
                  <a:ext uri="{0D108BD9-81ED-4DB2-BD59-A6C34878D82A}">
                    <a16:rowId xmlns:a16="http://schemas.microsoft.com/office/drawing/2014/main" val="3814812862"/>
                  </a:ext>
                </a:extLst>
              </a:tr>
            </a:tbl>
          </a:graphicData>
        </a:graphic>
      </p:graphicFrame>
    </p:spTree>
    <p:extLst>
      <p:ext uri="{BB962C8B-B14F-4D97-AF65-F5344CB8AC3E}">
        <p14:creationId xmlns:p14="http://schemas.microsoft.com/office/powerpoint/2010/main" val="41424758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15415-28E6-DCF1-32BD-DC2D6C6AD871}"/>
              </a:ext>
            </a:extLst>
          </p:cNvPr>
          <p:cNvSpPr>
            <a:spLocks noGrp="1"/>
          </p:cNvSpPr>
          <p:nvPr>
            <p:ph type="title"/>
          </p:nvPr>
        </p:nvSpPr>
        <p:spPr/>
        <p:txBody>
          <a:bodyPr/>
          <a:lstStyle/>
          <a:p>
            <a:r>
              <a:rPr lang="en-US" b="1" i="0" dirty="0">
                <a:effectLst/>
                <a:latin typeface="+mn-lt"/>
              </a:rPr>
              <a:t>Example 2</a:t>
            </a:r>
            <a:endParaRPr lang="en-US" dirty="0">
              <a:latin typeface="+mn-lt"/>
            </a:endParaRPr>
          </a:p>
        </p:txBody>
      </p:sp>
      <p:sp>
        <p:nvSpPr>
          <p:cNvPr id="3" name="Content Placeholder 2">
            <a:extLst>
              <a:ext uri="{FF2B5EF4-FFF2-40B4-BE49-F238E27FC236}">
                <a16:creationId xmlns:a16="http://schemas.microsoft.com/office/drawing/2014/main" id="{BAF2EADE-87DE-B6A0-2E52-4183D7B02400}"/>
              </a:ext>
            </a:extLst>
          </p:cNvPr>
          <p:cNvSpPr>
            <a:spLocks noGrp="1"/>
          </p:cNvSpPr>
          <p:nvPr>
            <p:ph idx="1"/>
          </p:nvPr>
        </p:nvSpPr>
        <p:spPr/>
        <p:txBody>
          <a:bodyPr/>
          <a:lstStyle/>
          <a:p>
            <a:r>
              <a:rPr lang="en-US" b="0" i="0" dirty="0">
                <a:effectLst/>
              </a:rPr>
              <a:t>Write a DRC query to get the customer id of all the customer.</a:t>
            </a:r>
          </a:p>
          <a:p>
            <a:r>
              <a:rPr lang="en-US" b="1" i="0" dirty="0">
                <a:effectLst/>
              </a:rPr>
              <a:t>DRC Query</a:t>
            </a:r>
          </a:p>
          <a:p>
            <a:pPr marL="0" indent="0">
              <a:buNone/>
            </a:pPr>
            <a:r>
              <a:rPr lang="en-US" b="1" dirty="0"/>
              <a:t>  </a:t>
            </a:r>
            <a:r>
              <a:rPr lang="en-US" b="1" i="0" dirty="0">
                <a:effectLst/>
              </a:rPr>
              <a:t>{ &lt;x1&gt; \| ∃ x2,x3(&lt;x1,x2,x3&gt; ∈ Customer ) }</a:t>
            </a:r>
          </a:p>
          <a:p>
            <a:pPr marL="0" indent="0">
              <a:buNone/>
            </a:pPr>
            <a:endParaRPr lang="en-US" dirty="0"/>
          </a:p>
        </p:txBody>
      </p:sp>
      <p:graphicFrame>
        <p:nvGraphicFramePr>
          <p:cNvPr id="4" name="Table 3">
            <a:extLst>
              <a:ext uri="{FF2B5EF4-FFF2-40B4-BE49-F238E27FC236}">
                <a16:creationId xmlns:a16="http://schemas.microsoft.com/office/drawing/2014/main" id="{40EACEC0-09A6-3DC5-C9D2-2460CE4021D7}"/>
              </a:ext>
            </a:extLst>
          </p:cNvPr>
          <p:cNvGraphicFramePr>
            <a:graphicFrameLocks noGrp="1"/>
          </p:cNvGraphicFramePr>
          <p:nvPr>
            <p:extLst>
              <p:ext uri="{D42A27DB-BD31-4B8C-83A1-F6EECF244321}">
                <p14:modId xmlns:p14="http://schemas.microsoft.com/office/powerpoint/2010/main" val="2744167840"/>
              </p:ext>
            </p:extLst>
          </p:nvPr>
        </p:nvGraphicFramePr>
        <p:xfrm>
          <a:off x="4048760" y="3554254"/>
          <a:ext cx="3606800" cy="2590800"/>
        </p:xfrm>
        <a:graphic>
          <a:graphicData uri="http://schemas.openxmlformats.org/drawingml/2006/table">
            <a:tbl>
              <a:tblPr/>
              <a:tblGrid>
                <a:gridCol w="3606800">
                  <a:extLst>
                    <a:ext uri="{9D8B030D-6E8A-4147-A177-3AD203B41FA5}">
                      <a16:colId xmlns:a16="http://schemas.microsoft.com/office/drawing/2014/main" val="3815847018"/>
                    </a:ext>
                  </a:extLst>
                </a:gridCol>
              </a:tblGrid>
              <a:tr h="0">
                <a:tc>
                  <a:txBody>
                    <a:bodyPr/>
                    <a:lstStyle/>
                    <a:p>
                      <a:pPr algn="ctr"/>
                      <a:r>
                        <a:rPr lang="en-US" sz="2800">
                          <a:effectLst/>
                        </a:rPr>
                        <a:t>Customer_id</a:t>
                      </a:r>
                    </a:p>
                  </a:txBody>
                  <a:tcPr anchor="ctr">
                    <a:lnL>
                      <a:noFill/>
                    </a:lnL>
                    <a:lnR>
                      <a:noFill/>
                    </a:lnR>
                    <a:lnT>
                      <a:noFill/>
                    </a:lnT>
                    <a:lnB>
                      <a:noFill/>
                    </a:lnB>
                    <a:solidFill>
                      <a:srgbClr val="FAFBFC"/>
                    </a:solidFill>
                  </a:tcPr>
                </a:tc>
                <a:extLst>
                  <a:ext uri="{0D108BD9-81ED-4DB2-BD59-A6C34878D82A}">
                    <a16:rowId xmlns:a16="http://schemas.microsoft.com/office/drawing/2014/main" val="1043558214"/>
                  </a:ext>
                </a:extLst>
              </a:tr>
              <a:tr h="0">
                <a:tc>
                  <a:txBody>
                    <a:bodyPr/>
                    <a:lstStyle/>
                    <a:p>
                      <a:pPr algn="ctr"/>
                      <a:r>
                        <a:rPr lang="en-US" sz="2800">
                          <a:effectLst/>
                        </a:rPr>
                        <a:t>1</a:t>
                      </a:r>
                    </a:p>
                  </a:txBody>
                  <a:tcPr anchor="ctr">
                    <a:lnL>
                      <a:noFill/>
                    </a:lnL>
                    <a:lnR>
                      <a:noFill/>
                    </a:lnR>
                    <a:lnT>
                      <a:noFill/>
                    </a:lnT>
                    <a:lnB>
                      <a:noFill/>
                    </a:lnB>
                    <a:solidFill>
                      <a:srgbClr val="FAFBFC"/>
                    </a:solidFill>
                  </a:tcPr>
                </a:tc>
                <a:extLst>
                  <a:ext uri="{0D108BD9-81ED-4DB2-BD59-A6C34878D82A}">
                    <a16:rowId xmlns:a16="http://schemas.microsoft.com/office/drawing/2014/main" val="1160572887"/>
                  </a:ext>
                </a:extLst>
              </a:tr>
              <a:tr h="0">
                <a:tc>
                  <a:txBody>
                    <a:bodyPr/>
                    <a:lstStyle/>
                    <a:p>
                      <a:pPr algn="ctr"/>
                      <a:r>
                        <a:rPr lang="en-US" sz="2800">
                          <a:effectLst/>
                        </a:rPr>
                        <a:t>2</a:t>
                      </a:r>
                    </a:p>
                  </a:txBody>
                  <a:tcPr anchor="ctr">
                    <a:lnL>
                      <a:noFill/>
                    </a:lnL>
                    <a:lnR>
                      <a:noFill/>
                    </a:lnR>
                    <a:lnT>
                      <a:noFill/>
                    </a:lnT>
                    <a:lnB>
                      <a:noFill/>
                    </a:lnB>
                    <a:solidFill>
                      <a:srgbClr val="FAFBFC"/>
                    </a:solidFill>
                  </a:tcPr>
                </a:tc>
                <a:extLst>
                  <a:ext uri="{0D108BD9-81ED-4DB2-BD59-A6C34878D82A}">
                    <a16:rowId xmlns:a16="http://schemas.microsoft.com/office/drawing/2014/main" val="2448744848"/>
                  </a:ext>
                </a:extLst>
              </a:tr>
              <a:tr h="0">
                <a:tc>
                  <a:txBody>
                    <a:bodyPr/>
                    <a:lstStyle/>
                    <a:p>
                      <a:pPr algn="ctr"/>
                      <a:r>
                        <a:rPr lang="en-US" sz="2800">
                          <a:effectLst/>
                        </a:rPr>
                        <a:t>3</a:t>
                      </a:r>
                    </a:p>
                  </a:txBody>
                  <a:tcPr anchor="ctr">
                    <a:lnL>
                      <a:noFill/>
                    </a:lnL>
                    <a:lnR>
                      <a:noFill/>
                    </a:lnR>
                    <a:lnT>
                      <a:noFill/>
                    </a:lnT>
                    <a:lnB>
                      <a:noFill/>
                    </a:lnB>
                    <a:solidFill>
                      <a:srgbClr val="FAFBFC"/>
                    </a:solidFill>
                  </a:tcPr>
                </a:tc>
                <a:extLst>
                  <a:ext uri="{0D108BD9-81ED-4DB2-BD59-A6C34878D82A}">
                    <a16:rowId xmlns:a16="http://schemas.microsoft.com/office/drawing/2014/main" val="4240259767"/>
                  </a:ext>
                </a:extLst>
              </a:tr>
              <a:tr h="0">
                <a:tc>
                  <a:txBody>
                    <a:bodyPr/>
                    <a:lstStyle/>
                    <a:p>
                      <a:pPr algn="ctr"/>
                      <a:r>
                        <a:rPr lang="en-US" sz="2800" dirty="0">
                          <a:effectLst/>
                        </a:rPr>
                        <a:t>4</a:t>
                      </a:r>
                    </a:p>
                  </a:txBody>
                  <a:tcPr anchor="ctr">
                    <a:lnL>
                      <a:noFill/>
                    </a:lnL>
                    <a:lnR>
                      <a:noFill/>
                    </a:lnR>
                    <a:lnT>
                      <a:noFill/>
                    </a:lnT>
                    <a:lnB>
                      <a:noFill/>
                    </a:lnB>
                    <a:solidFill>
                      <a:srgbClr val="FAFBFC"/>
                    </a:solidFill>
                  </a:tcPr>
                </a:tc>
                <a:extLst>
                  <a:ext uri="{0D108BD9-81ED-4DB2-BD59-A6C34878D82A}">
                    <a16:rowId xmlns:a16="http://schemas.microsoft.com/office/drawing/2014/main" val="1386361903"/>
                  </a:ext>
                </a:extLst>
              </a:tr>
            </a:tbl>
          </a:graphicData>
        </a:graphic>
      </p:graphicFrame>
    </p:spTree>
    <p:extLst>
      <p:ext uri="{BB962C8B-B14F-4D97-AF65-F5344CB8AC3E}">
        <p14:creationId xmlns:p14="http://schemas.microsoft.com/office/powerpoint/2010/main" val="2085954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F877C-3577-9A65-88AF-6B3732EE8557}"/>
              </a:ext>
            </a:extLst>
          </p:cNvPr>
          <p:cNvSpPr>
            <a:spLocks noGrp="1"/>
          </p:cNvSpPr>
          <p:nvPr>
            <p:ph type="title"/>
          </p:nvPr>
        </p:nvSpPr>
        <p:spPr/>
        <p:txBody>
          <a:bodyPr/>
          <a:lstStyle/>
          <a:p>
            <a:r>
              <a:rPr lang="en-US" b="1" dirty="0"/>
              <a:t>Key Points</a:t>
            </a:r>
          </a:p>
        </p:txBody>
      </p:sp>
      <p:sp>
        <p:nvSpPr>
          <p:cNvPr id="3" name="Content Placeholder 2">
            <a:extLst>
              <a:ext uri="{FF2B5EF4-FFF2-40B4-BE49-F238E27FC236}">
                <a16:creationId xmlns:a16="http://schemas.microsoft.com/office/drawing/2014/main" id="{6AF7F7B3-BA63-A276-9F9D-381D836DFDB2}"/>
              </a:ext>
            </a:extLst>
          </p:cNvPr>
          <p:cNvSpPr>
            <a:spLocks noGrp="1"/>
          </p:cNvSpPr>
          <p:nvPr>
            <p:ph idx="1"/>
          </p:nvPr>
        </p:nvSpPr>
        <p:spPr/>
        <p:txBody>
          <a:bodyPr>
            <a:normAutofit lnSpcReduction="10000"/>
          </a:bodyPr>
          <a:lstStyle/>
          <a:p>
            <a:pPr algn="just">
              <a:buFont typeface="Arial" panose="020B0604020202020204" pitchFamily="34" charset="0"/>
              <a:buChar char="•"/>
            </a:pPr>
            <a:r>
              <a:rPr lang="en-US" b="0" i="0" dirty="0">
                <a:effectLst/>
              </a:rPr>
              <a:t>Relational Calculus in DBMS tells us what we want from the database and not how to get that.</a:t>
            </a:r>
          </a:p>
          <a:p>
            <a:pPr algn="just">
              <a:buFont typeface="Arial" panose="020B0604020202020204" pitchFamily="34" charset="0"/>
              <a:buChar char="•"/>
            </a:pPr>
            <a:r>
              <a:rPr lang="en-US" b="0" i="0" dirty="0">
                <a:effectLst/>
              </a:rPr>
              <a:t>Relational Calculus is a Declarative Language.</a:t>
            </a:r>
          </a:p>
          <a:p>
            <a:pPr algn="just">
              <a:buFont typeface="Arial" panose="020B0604020202020204" pitchFamily="34" charset="0"/>
              <a:buChar char="•"/>
            </a:pPr>
            <a:r>
              <a:rPr lang="en-US" b="0" i="0" dirty="0">
                <a:effectLst/>
              </a:rPr>
              <a:t>TRC uses tuple variable and checks every Row with the Predicate expression condition.</a:t>
            </a:r>
          </a:p>
          <a:p>
            <a:pPr algn="just">
              <a:buFont typeface="Arial" panose="020B0604020202020204" pitchFamily="34" charset="0"/>
              <a:buChar char="•"/>
            </a:pPr>
            <a:r>
              <a:rPr lang="en-US" b="0" i="0" dirty="0">
                <a:effectLst/>
              </a:rPr>
              <a:t>DRC uses domain variables and returns the required attribute or column based on the condition.</a:t>
            </a:r>
          </a:p>
          <a:p>
            <a:pPr algn="just">
              <a:buFont typeface="Arial" panose="020B0604020202020204" pitchFamily="34" charset="0"/>
              <a:buChar char="•"/>
            </a:pPr>
            <a:r>
              <a:rPr lang="en-US" b="0" i="0" dirty="0">
                <a:effectLst/>
              </a:rPr>
              <a:t>For any requirement both, TRC and DRC can be written.</a:t>
            </a:r>
          </a:p>
          <a:p>
            <a:pPr algn="just">
              <a:buFont typeface="Arial" panose="020B0604020202020204" pitchFamily="34" charset="0"/>
              <a:buChar char="•"/>
            </a:pPr>
            <a:r>
              <a:rPr lang="en-US" b="0" i="0" dirty="0">
                <a:effectLst/>
              </a:rPr>
              <a:t>TRC and DRC queries can give more than one </a:t>
            </a:r>
            <a:r>
              <a:rPr lang="en-US" b="0" i="0" u="none" strike="noStrike" dirty="0">
                <a:effectLst/>
                <a:hlinkClick r:id="rId2">
                  <a:extLst>
                    <a:ext uri="{A12FA001-AC4F-418D-AE19-62706E023703}">
                      <ahyp:hlinkClr xmlns:ahyp="http://schemas.microsoft.com/office/drawing/2018/hyperlinkcolor" val="tx"/>
                    </a:ext>
                  </a:extLst>
                </a:hlinkClick>
              </a:rPr>
              <a:t>tuple</a:t>
            </a:r>
            <a:r>
              <a:rPr lang="en-US" b="0" i="0" dirty="0">
                <a:effectLst/>
              </a:rPr>
              <a:t> or attribute in the result.</a:t>
            </a:r>
          </a:p>
          <a:p>
            <a:endParaRPr lang="en-US" dirty="0"/>
          </a:p>
        </p:txBody>
      </p:sp>
    </p:spTree>
    <p:extLst>
      <p:ext uri="{BB962C8B-B14F-4D97-AF65-F5344CB8AC3E}">
        <p14:creationId xmlns:p14="http://schemas.microsoft.com/office/powerpoint/2010/main" val="3237520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91F38-1628-E2A0-A071-B3020FF15083}"/>
              </a:ext>
            </a:extLst>
          </p:cNvPr>
          <p:cNvSpPr>
            <a:spLocks noGrp="1"/>
          </p:cNvSpPr>
          <p:nvPr>
            <p:ph type="title"/>
          </p:nvPr>
        </p:nvSpPr>
        <p:spPr/>
        <p:txBody>
          <a:bodyPr>
            <a:normAutofit/>
          </a:bodyPr>
          <a:lstStyle/>
          <a:p>
            <a:r>
              <a:rPr lang="en-US" b="1" i="0" dirty="0">
                <a:solidFill>
                  <a:srgbClr val="273239"/>
                </a:solidFill>
                <a:effectLst/>
                <a:latin typeface="Times New Roman" panose="02020603050405020304" pitchFamily="18" charset="0"/>
                <a:cs typeface="Times New Roman" panose="02020603050405020304" pitchFamily="18" charset="0"/>
              </a:rPr>
              <a:t>3. Union(U)</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BC13D21-625B-D96A-624D-58F3B13E4E7D}"/>
              </a:ext>
            </a:extLst>
          </p:cNvPr>
          <p:cNvSpPr>
            <a:spLocks noGrp="1"/>
          </p:cNvSpPr>
          <p:nvPr>
            <p:ph idx="1"/>
          </p:nvPr>
        </p:nvSpPr>
        <p:spPr>
          <a:xfrm>
            <a:off x="838200" y="1825624"/>
            <a:ext cx="10515600" cy="5032375"/>
          </a:xfrm>
        </p:spPr>
        <p:txBody>
          <a:bodyPr/>
          <a:lstStyle/>
          <a:p>
            <a:r>
              <a:rPr lang="en-US" b="0" i="0" dirty="0">
                <a:solidFill>
                  <a:srgbClr val="273239"/>
                </a:solidFill>
                <a:effectLst/>
                <a:latin typeface="Times New Roman" panose="02020603050405020304" pitchFamily="18" charset="0"/>
                <a:cs typeface="Times New Roman" panose="02020603050405020304" pitchFamily="18" charset="0"/>
              </a:rPr>
              <a:t>Union operation in relational algebra is the same as union operation in </a:t>
            </a:r>
            <a:r>
              <a:rPr lang="en-US" b="0" i="0" u="sng" dirty="0">
                <a:effectLst/>
                <a:latin typeface="Times New Roman" panose="02020603050405020304" pitchFamily="18" charset="0"/>
                <a:cs typeface="Times New Roman" panose="02020603050405020304" pitchFamily="18" charset="0"/>
              </a:rPr>
              <a:t>set theory.</a:t>
            </a:r>
          </a:p>
          <a:p>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D3B3CA2-031B-FFB2-8407-704B11FD49C8}"/>
              </a:ext>
            </a:extLst>
          </p:cNvPr>
          <p:cNvSpPr txBox="1"/>
          <p:nvPr/>
        </p:nvSpPr>
        <p:spPr>
          <a:xfrm>
            <a:off x="1076325" y="2796659"/>
            <a:ext cx="1695450" cy="461665"/>
          </a:xfrm>
          <a:prstGeom prst="rect">
            <a:avLst/>
          </a:prstGeom>
          <a:noFill/>
        </p:spPr>
        <p:txBody>
          <a:bodyPr wrap="square">
            <a:spAutoFit/>
          </a:bodyPr>
          <a:lstStyle/>
          <a:p>
            <a:r>
              <a:rPr lang="en-US" sz="2400" b="1" i="0" dirty="0">
                <a:solidFill>
                  <a:srgbClr val="273239"/>
                </a:solidFill>
                <a:effectLst/>
                <a:latin typeface="Nunito" pitchFamily="2" charset="0"/>
              </a:rPr>
              <a:t>Example:</a:t>
            </a:r>
            <a:endParaRPr lang="en-US" sz="2400" dirty="0"/>
          </a:p>
        </p:txBody>
      </p:sp>
      <p:graphicFrame>
        <p:nvGraphicFramePr>
          <p:cNvPr id="6" name="Table 5">
            <a:extLst>
              <a:ext uri="{FF2B5EF4-FFF2-40B4-BE49-F238E27FC236}">
                <a16:creationId xmlns:a16="http://schemas.microsoft.com/office/drawing/2014/main" id="{B24CBD46-0A13-91FA-7F64-DC7E8E2B6E8A}"/>
              </a:ext>
            </a:extLst>
          </p:cNvPr>
          <p:cNvGraphicFramePr>
            <a:graphicFrameLocks noGrp="1"/>
          </p:cNvGraphicFramePr>
          <p:nvPr>
            <p:extLst>
              <p:ext uri="{D42A27DB-BD31-4B8C-83A1-F6EECF244321}">
                <p14:modId xmlns:p14="http://schemas.microsoft.com/office/powerpoint/2010/main" val="3777570251"/>
              </p:ext>
            </p:extLst>
          </p:nvPr>
        </p:nvGraphicFramePr>
        <p:xfrm>
          <a:off x="1076325" y="3393260"/>
          <a:ext cx="2228850" cy="3398520"/>
        </p:xfrm>
        <a:graphic>
          <a:graphicData uri="http://schemas.openxmlformats.org/drawingml/2006/table">
            <a:tbl>
              <a:tblPr/>
              <a:tblGrid>
                <a:gridCol w="1114425">
                  <a:extLst>
                    <a:ext uri="{9D8B030D-6E8A-4147-A177-3AD203B41FA5}">
                      <a16:colId xmlns:a16="http://schemas.microsoft.com/office/drawing/2014/main" val="1153302748"/>
                    </a:ext>
                  </a:extLst>
                </a:gridCol>
                <a:gridCol w="1114425">
                  <a:extLst>
                    <a:ext uri="{9D8B030D-6E8A-4147-A177-3AD203B41FA5}">
                      <a16:colId xmlns:a16="http://schemas.microsoft.com/office/drawing/2014/main" val="3174513846"/>
                    </a:ext>
                  </a:extLst>
                </a:gridCol>
              </a:tblGrid>
              <a:tr h="0">
                <a:tc>
                  <a:txBody>
                    <a:bodyPr/>
                    <a:lstStyle/>
                    <a:p>
                      <a:pPr algn="ctr" fontAlgn="base"/>
                      <a:r>
                        <a:rPr lang="en-US" sz="2400" b="1">
                          <a:effectLst/>
                        </a:rPr>
                        <a:t>Student_Name    </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tc>
                  <a:txBody>
                    <a:bodyPr/>
                    <a:lstStyle/>
                    <a:p>
                      <a:pPr algn="ctr" fontAlgn="base"/>
                      <a:r>
                        <a:rPr lang="en-US" sz="2400" b="1">
                          <a:effectLst/>
                        </a:rPr>
                        <a:t>Roll_Number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extLst>
                  <a:ext uri="{0D108BD9-81ED-4DB2-BD59-A6C34878D82A}">
                    <a16:rowId xmlns:a16="http://schemas.microsoft.com/office/drawing/2014/main" val="3517658600"/>
                  </a:ext>
                </a:extLst>
              </a:tr>
              <a:tr h="0">
                <a:tc>
                  <a:txBody>
                    <a:bodyPr/>
                    <a:lstStyle/>
                    <a:p>
                      <a:pPr algn="ctr" fontAlgn="ctr"/>
                      <a:r>
                        <a:rPr lang="en-US" sz="2400" b="0">
                          <a:effectLst/>
                        </a:rPr>
                        <a:t>Ram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tc>
                  <a:txBody>
                    <a:bodyPr/>
                    <a:lstStyle/>
                    <a:p>
                      <a:pPr algn="ctr" fontAlgn="ctr"/>
                      <a:r>
                        <a:rPr lang="en-US" sz="2400" b="0">
                          <a:effectLst/>
                        </a:rPr>
                        <a:t>01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extLst>
                  <a:ext uri="{0D108BD9-81ED-4DB2-BD59-A6C34878D82A}">
                    <a16:rowId xmlns:a16="http://schemas.microsoft.com/office/drawing/2014/main" val="3377048024"/>
                  </a:ext>
                </a:extLst>
              </a:tr>
              <a:tr h="0">
                <a:tc>
                  <a:txBody>
                    <a:bodyPr/>
                    <a:lstStyle/>
                    <a:p>
                      <a:pPr algn="ctr" fontAlgn="ctr"/>
                      <a:r>
                        <a:rPr lang="en-US" sz="2400" b="0">
                          <a:effectLst/>
                        </a:rPr>
                        <a:t>Mohan</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tc>
                  <a:txBody>
                    <a:bodyPr/>
                    <a:lstStyle/>
                    <a:p>
                      <a:pPr algn="ctr" fontAlgn="ctr"/>
                      <a:r>
                        <a:rPr lang="en-US" sz="2400" b="0">
                          <a:effectLst/>
                        </a:rPr>
                        <a:t>02</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extLst>
                  <a:ext uri="{0D108BD9-81ED-4DB2-BD59-A6C34878D82A}">
                    <a16:rowId xmlns:a16="http://schemas.microsoft.com/office/drawing/2014/main" val="1338095595"/>
                  </a:ext>
                </a:extLst>
              </a:tr>
              <a:tr h="0">
                <a:tc>
                  <a:txBody>
                    <a:bodyPr/>
                    <a:lstStyle/>
                    <a:p>
                      <a:pPr algn="ctr" fontAlgn="ctr"/>
                      <a:r>
                        <a:rPr lang="en-US" sz="2400" b="0">
                          <a:effectLst/>
                        </a:rPr>
                        <a:t>Vivek</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tc>
                  <a:txBody>
                    <a:bodyPr/>
                    <a:lstStyle/>
                    <a:p>
                      <a:pPr algn="ctr" fontAlgn="ctr"/>
                      <a:r>
                        <a:rPr lang="en-US" sz="2400" b="0">
                          <a:effectLst/>
                        </a:rPr>
                        <a:t>13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extLst>
                  <a:ext uri="{0D108BD9-81ED-4DB2-BD59-A6C34878D82A}">
                    <a16:rowId xmlns:a16="http://schemas.microsoft.com/office/drawing/2014/main" val="2163993350"/>
                  </a:ext>
                </a:extLst>
              </a:tr>
              <a:tr h="0">
                <a:tc>
                  <a:txBody>
                    <a:bodyPr/>
                    <a:lstStyle/>
                    <a:p>
                      <a:pPr algn="ctr" fontAlgn="ctr"/>
                      <a:r>
                        <a:rPr lang="en-US" sz="2400" b="0">
                          <a:effectLst/>
                        </a:rPr>
                        <a:t>Geeta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tc>
                  <a:txBody>
                    <a:bodyPr/>
                    <a:lstStyle/>
                    <a:p>
                      <a:pPr algn="ctr" fontAlgn="ctr"/>
                      <a:r>
                        <a:rPr lang="en-US" sz="2400" b="0" dirty="0">
                          <a:effectLst/>
                        </a:rPr>
                        <a:t>17</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extLst>
                  <a:ext uri="{0D108BD9-81ED-4DB2-BD59-A6C34878D82A}">
                    <a16:rowId xmlns:a16="http://schemas.microsoft.com/office/drawing/2014/main" val="1910260446"/>
                  </a:ext>
                </a:extLst>
              </a:tr>
            </a:tbl>
          </a:graphicData>
        </a:graphic>
      </p:graphicFrame>
      <p:sp>
        <p:nvSpPr>
          <p:cNvPr id="7" name="Rectangle 1">
            <a:extLst>
              <a:ext uri="{FF2B5EF4-FFF2-40B4-BE49-F238E27FC236}">
                <a16:creationId xmlns:a16="http://schemas.microsoft.com/office/drawing/2014/main" id="{8D6D0280-CA25-6ED5-F529-EE0BB9245E0E}"/>
              </a:ext>
            </a:extLst>
          </p:cNvPr>
          <p:cNvSpPr>
            <a:spLocks noChangeArrowheads="1"/>
          </p:cNvSpPr>
          <p:nvPr/>
        </p:nvSpPr>
        <p:spPr bwMode="auto">
          <a:xfrm>
            <a:off x="1076325" y="3328997"/>
            <a:ext cx="2584174"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273239"/>
                </a:solidFill>
                <a:effectLst/>
                <a:latin typeface="Nunito" pitchFamily="2" charset="0"/>
              </a:rPr>
              <a:t>FRENCH</a:t>
            </a:r>
            <a:endParaRPr kumimoji="0" lang="en-US" altLang="en-US" sz="20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8" name="Table 7">
            <a:extLst>
              <a:ext uri="{FF2B5EF4-FFF2-40B4-BE49-F238E27FC236}">
                <a16:creationId xmlns:a16="http://schemas.microsoft.com/office/drawing/2014/main" id="{B4D9EAB8-93F6-6F61-AE2A-9953C4367D46}"/>
              </a:ext>
            </a:extLst>
          </p:cNvPr>
          <p:cNvGraphicFramePr>
            <a:graphicFrameLocks noGrp="1"/>
          </p:cNvGraphicFramePr>
          <p:nvPr>
            <p:extLst>
              <p:ext uri="{D42A27DB-BD31-4B8C-83A1-F6EECF244321}">
                <p14:modId xmlns:p14="http://schemas.microsoft.com/office/powerpoint/2010/main" val="1073689506"/>
              </p:ext>
            </p:extLst>
          </p:nvPr>
        </p:nvGraphicFramePr>
        <p:xfrm>
          <a:off x="3660499" y="3827818"/>
          <a:ext cx="3492776" cy="2667000"/>
        </p:xfrm>
        <a:graphic>
          <a:graphicData uri="http://schemas.openxmlformats.org/drawingml/2006/table">
            <a:tbl>
              <a:tblPr/>
              <a:tblGrid>
                <a:gridCol w="1746388">
                  <a:extLst>
                    <a:ext uri="{9D8B030D-6E8A-4147-A177-3AD203B41FA5}">
                      <a16:colId xmlns:a16="http://schemas.microsoft.com/office/drawing/2014/main" val="3711545749"/>
                    </a:ext>
                  </a:extLst>
                </a:gridCol>
                <a:gridCol w="1746388">
                  <a:extLst>
                    <a:ext uri="{9D8B030D-6E8A-4147-A177-3AD203B41FA5}">
                      <a16:colId xmlns:a16="http://schemas.microsoft.com/office/drawing/2014/main" val="2879080829"/>
                    </a:ext>
                  </a:extLst>
                </a:gridCol>
              </a:tblGrid>
              <a:tr h="0">
                <a:tc>
                  <a:txBody>
                    <a:bodyPr/>
                    <a:lstStyle/>
                    <a:p>
                      <a:pPr algn="ctr" fontAlgn="base"/>
                      <a:r>
                        <a:rPr lang="en-US" sz="2000" b="1">
                          <a:effectLst/>
                        </a:rPr>
                        <a:t>Student_Name    </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tc>
                  <a:txBody>
                    <a:bodyPr/>
                    <a:lstStyle/>
                    <a:p>
                      <a:pPr algn="ctr" fontAlgn="base"/>
                      <a:r>
                        <a:rPr lang="en-US" sz="2000" b="1" dirty="0" err="1">
                          <a:effectLst/>
                        </a:rPr>
                        <a:t>Roll_Number</a:t>
                      </a:r>
                      <a:r>
                        <a:rPr lang="en-US" sz="2000" b="1" dirty="0">
                          <a:effectLst/>
                        </a:rPr>
                        <a:t>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extLst>
                  <a:ext uri="{0D108BD9-81ED-4DB2-BD59-A6C34878D82A}">
                    <a16:rowId xmlns:a16="http://schemas.microsoft.com/office/drawing/2014/main" val="1895396119"/>
                  </a:ext>
                </a:extLst>
              </a:tr>
              <a:tr h="0">
                <a:tc>
                  <a:txBody>
                    <a:bodyPr/>
                    <a:lstStyle/>
                    <a:p>
                      <a:pPr algn="ctr" fontAlgn="ctr"/>
                      <a:r>
                        <a:rPr lang="en-US" sz="2000" b="0" dirty="0">
                          <a:effectLst/>
                        </a:rPr>
                        <a:t>Vivek</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tc>
                  <a:txBody>
                    <a:bodyPr/>
                    <a:lstStyle/>
                    <a:p>
                      <a:pPr algn="ctr" fontAlgn="ctr"/>
                      <a:r>
                        <a:rPr lang="en-US" sz="2000" b="0">
                          <a:effectLst/>
                        </a:rPr>
                        <a:t>13</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extLst>
                  <a:ext uri="{0D108BD9-81ED-4DB2-BD59-A6C34878D82A}">
                    <a16:rowId xmlns:a16="http://schemas.microsoft.com/office/drawing/2014/main" val="3680296144"/>
                  </a:ext>
                </a:extLst>
              </a:tr>
              <a:tr h="0">
                <a:tc>
                  <a:txBody>
                    <a:bodyPr/>
                    <a:lstStyle/>
                    <a:p>
                      <a:pPr algn="ctr" fontAlgn="ctr"/>
                      <a:r>
                        <a:rPr lang="en-US" sz="2000" b="0">
                          <a:effectLst/>
                        </a:rPr>
                        <a:t>Geeta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tc>
                  <a:txBody>
                    <a:bodyPr/>
                    <a:lstStyle/>
                    <a:p>
                      <a:pPr algn="ctr" fontAlgn="ctr"/>
                      <a:r>
                        <a:rPr lang="en-US" sz="2000" b="0">
                          <a:effectLst/>
                        </a:rPr>
                        <a:t>17</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extLst>
                  <a:ext uri="{0D108BD9-81ED-4DB2-BD59-A6C34878D82A}">
                    <a16:rowId xmlns:a16="http://schemas.microsoft.com/office/drawing/2014/main" val="1749883163"/>
                  </a:ext>
                </a:extLst>
              </a:tr>
              <a:tr h="0">
                <a:tc>
                  <a:txBody>
                    <a:bodyPr/>
                    <a:lstStyle/>
                    <a:p>
                      <a:pPr algn="ctr" fontAlgn="ctr"/>
                      <a:r>
                        <a:rPr lang="en-US" sz="2000" b="0">
                          <a:effectLst/>
                        </a:rPr>
                        <a:t>Shyam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tc>
                  <a:txBody>
                    <a:bodyPr/>
                    <a:lstStyle/>
                    <a:p>
                      <a:pPr algn="ctr" fontAlgn="ctr"/>
                      <a:r>
                        <a:rPr lang="en-US" sz="2000" b="0">
                          <a:effectLst/>
                        </a:rPr>
                        <a:t>21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extLst>
                  <a:ext uri="{0D108BD9-81ED-4DB2-BD59-A6C34878D82A}">
                    <a16:rowId xmlns:a16="http://schemas.microsoft.com/office/drawing/2014/main" val="80551320"/>
                  </a:ext>
                </a:extLst>
              </a:tr>
              <a:tr h="0">
                <a:tc>
                  <a:txBody>
                    <a:bodyPr/>
                    <a:lstStyle/>
                    <a:p>
                      <a:pPr algn="ctr" fontAlgn="ctr"/>
                      <a:r>
                        <a:rPr lang="en-US" sz="2000" b="0">
                          <a:effectLst/>
                        </a:rPr>
                        <a:t>Rohan</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tc>
                  <a:txBody>
                    <a:bodyPr/>
                    <a:lstStyle/>
                    <a:p>
                      <a:pPr algn="ctr" fontAlgn="ctr"/>
                      <a:r>
                        <a:rPr lang="en-US" sz="2000" b="0" dirty="0">
                          <a:effectLst/>
                        </a:rPr>
                        <a:t>25</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noFill/>
                  </a:tcPr>
                </a:tc>
                <a:extLst>
                  <a:ext uri="{0D108BD9-81ED-4DB2-BD59-A6C34878D82A}">
                    <a16:rowId xmlns:a16="http://schemas.microsoft.com/office/drawing/2014/main" val="4070071913"/>
                  </a:ext>
                </a:extLst>
              </a:tr>
            </a:tbl>
          </a:graphicData>
        </a:graphic>
      </p:graphicFrame>
      <p:sp>
        <p:nvSpPr>
          <p:cNvPr id="9" name="Rectangle 2">
            <a:extLst>
              <a:ext uri="{FF2B5EF4-FFF2-40B4-BE49-F238E27FC236}">
                <a16:creationId xmlns:a16="http://schemas.microsoft.com/office/drawing/2014/main" id="{DF5346FD-61BC-019E-B5FB-2A5C7CFDF005}"/>
              </a:ext>
            </a:extLst>
          </p:cNvPr>
          <p:cNvSpPr>
            <a:spLocks noChangeArrowheads="1"/>
          </p:cNvSpPr>
          <p:nvPr/>
        </p:nvSpPr>
        <p:spPr bwMode="auto">
          <a:xfrm>
            <a:off x="4678479" y="3319433"/>
            <a:ext cx="1255596"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273239"/>
                </a:solidFill>
                <a:effectLst/>
                <a:latin typeface="Nunito" pitchFamily="2" charset="0"/>
              </a:rPr>
              <a:t>GERMAN</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54910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2C30E-8048-D87D-EF4B-E46346B55F71}"/>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0F0A567E-3E07-9949-FA3F-DFAB1B1A72FC}"/>
              </a:ext>
            </a:extLst>
          </p:cNvPr>
          <p:cNvSpPr>
            <a:spLocks noGrp="1"/>
          </p:cNvSpPr>
          <p:nvPr>
            <p:ph idx="1"/>
          </p:nvPr>
        </p:nvSpPr>
        <p:spPr/>
        <p:txBody>
          <a:bodyPr/>
          <a:lstStyle/>
          <a:p>
            <a:r>
              <a:rPr lang="en-US" sz="2800" b="0" i="0" dirty="0">
                <a:solidFill>
                  <a:srgbClr val="273239"/>
                </a:solidFill>
                <a:effectLst/>
                <a:latin typeface="Times New Roman" panose="02020603050405020304" pitchFamily="18" charset="0"/>
                <a:cs typeface="Times New Roman" panose="02020603050405020304" pitchFamily="18" charset="0"/>
              </a:rPr>
              <a:t>Consider the following table of Students having different optional subjects in their course.</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8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          π(</a:t>
            </a:r>
            <a:r>
              <a:rPr kumimoji="0" lang="en-US" altLang="en-US" sz="2800" b="0" i="0" u="none" strike="noStrike" cap="none" normalizeH="0" baseline="0" dirty="0" err="1">
                <a:ln>
                  <a:noFill/>
                </a:ln>
                <a:solidFill>
                  <a:srgbClr val="273239"/>
                </a:solidFill>
                <a:effectLst/>
                <a:latin typeface="Times New Roman" panose="02020603050405020304" pitchFamily="18" charset="0"/>
                <a:cs typeface="Times New Roman" panose="02020603050405020304" pitchFamily="18" charset="0"/>
              </a:rPr>
              <a:t>Student_Name</a:t>
            </a:r>
            <a:r>
              <a:rPr kumimoji="0" lang="en-US" altLang="en-US" sz="28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)FRENCH U π(</a:t>
            </a:r>
            <a:r>
              <a:rPr kumimoji="0" lang="en-US" altLang="en-US" sz="2800" b="0" i="0" u="none" strike="noStrike" cap="none" normalizeH="0" baseline="0" dirty="0" err="1">
                <a:ln>
                  <a:noFill/>
                </a:ln>
                <a:solidFill>
                  <a:srgbClr val="273239"/>
                </a:solidFill>
                <a:effectLst/>
                <a:latin typeface="Times New Roman" panose="02020603050405020304" pitchFamily="18" charset="0"/>
                <a:cs typeface="Times New Roman" panose="02020603050405020304" pitchFamily="18" charset="0"/>
              </a:rPr>
              <a:t>Student_Name</a:t>
            </a:r>
            <a:r>
              <a:rPr kumimoji="0" lang="en-US" altLang="en-US" sz="2800" b="0" i="0" u="none" strike="noStrike" cap="none" normalizeH="0" baseline="0" dirty="0">
                <a:ln>
                  <a:noFill/>
                </a:ln>
                <a:solidFill>
                  <a:srgbClr val="273239"/>
                </a:solidFill>
                <a:effectLst/>
                <a:latin typeface="Times New Roman" panose="02020603050405020304" pitchFamily="18" charset="0"/>
                <a:cs typeface="Times New Roman" panose="02020603050405020304" pitchFamily="18" charset="0"/>
              </a:rPr>
              <a:t>)GERMAN</a:t>
            </a:r>
            <a:r>
              <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p>
            <a:endParaRPr lang="en-US" sz="2800" dirty="0">
              <a:latin typeface="Times New Roman" panose="02020603050405020304" pitchFamily="18" charset="0"/>
              <a:cs typeface="Times New Roman" panose="02020603050405020304" pitchFamily="18" charset="0"/>
            </a:endParaRPr>
          </a:p>
          <a:p>
            <a:endParaRPr lang="en-US" dirty="0"/>
          </a:p>
        </p:txBody>
      </p:sp>
      <p:graphicFrame>
        <p:nvGraphicFramePr>
          <p:cNvPr id="13" name="Table 12">
            <a:extLst>
              <a:ext uri="{FF2B5EF4-FFF2-40B4-BE49-F238E27FC236}">
                <a16:creationId xmlns:a16="http://schemas.microsoft.com/office/drawing/2014/main" id="{5543D105-6C3D-934B-AEAE-2D3866CE0728}"/>
              </a:ext>
            </a:extLst>
          </p:cNvPr>
          <p:cNvGraphicFramePr>
            <a:graphicFrameLocks noGrp="1"/>
          </p:cNvGraphicFramePr>
          <p:nvPr>
            <p:extLst>
              <p:ext uri="{D42A27DB-BD31-4B8C-83A1-F6EECF244321}">
                <p14:modId xmlns:p14="http://schemas.microsoft.com/office/powerpoint/2010/main" val="71880409"/>
              </p:ext>
            </p:extLst>
          </p:nvPr>
        </p:nvGraphicFramePr>
        <p:xfrm>
          <a:off x="838200" y="3429000"/>
          <a:ext cx="2066925" cy="3343912"/>
        </p:xfrm>
        <a:graphic>
          <a:graphicData uri="http://schemas.openxmlformats.org/drawingml/2006/table">
            <a:tbl>
              <a:tblPr/>
              <a:tblGrid>
                <a:gridCol w="2066925">
                  <a:extLst>
                    <a:ext uri="{9D8B030D-6E8A-4147-A177-3AD203B41FA5}">
                      <a16:colId xmlns:a16="http://schemas.microsoft.com/office/drawing/2014/main" val="4236782431"/>
                    </a:ext>
                  </a:extLst>
                </a:gridCol>
              </a:tblGrid>
              <a:tr h="438916">
                <a:tc>
                  <a:txBody>
                    <a:bodyPr/>
                    <a:lstStyle/>
                    <a:p>
                      <a:pPr algn="ctr" fontAlgn="base"/>
                      <a:r>
                        <a:rPr lang="en-US" sz="2000" b="1" dirty="0" err="1">
                          <a:effectLst/>
                        </a:rPr>
                        <a:t>Student_Name</a:t>
                      </a:r>
                      <a:endParaRPr lang="en-US" sz="2000" b="1" dirty="0">
                        <a:effectLst/>
                      </a:endParaRP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569854767"/>
                  </a:ext>
                </a:extLst>
              </a:tr>
              <a:tr h="484166">
                <a:tc>
                  <a:txBody>
                    <a:bodyPr/>
                    <a:lstStyle/>
                    <a:p>
                      <a:pPr algn="ctr" fontAlgn="ctr"/>
                      <a:r>
                        <a:rPr lang="en-US" sz="2000" b="0">
                          <a:effectLst/>
                        </a:rPr>
                        <a:t>Ram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494848869"/>
                  </a:ext>
                </a:extLst>
              </a:tr>
              <a:tr h="484166">
                <a:tc>
                  <a:txBody>
                    <a:bodyPr/>
                    <a:lstStyle/>
                    <a:p>
                      <a:pPr algn="ctr" fontAlgn="ctr"/>
                      <a:r>
                        <a:rPr lang="en-US" sz="2000" b="0" dirty="0">
                          <a:effectLst/>
                        </a:rPr>
                        <a:t>Mohan</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749566638"/>
                  </a:ext>
                </a:extLst>
              </a:tr>
              <a:tr h="484166">
                <a:tc>
                  <a:txBody>
                    <a:bodyPr/>
                    <a:lstStyle/>
                    <a:p>
                      <a:pPr algn="ctr" fontAlgn="ctr"/>
                      <a:r>
                        <a:rPr lang="en-US" sz="2000" b="0">
                          <a:effectLst/>
                        </a:rPr>
                        <a:t>Vivek</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838395520"/>
                  </a:ext>
                </a:extLst>
              </a:tr>
              <a:tr h="484166">
                <a:tc>
                  <a:txBody>
                    <a:bodyPr/>
                    <a:lstStyle/>
                    <a:p>
                      <a:pPr algn="ctr" fontAlgn="ctr"/>
                      <a:r>
                        <a:rPr lang="en-US" sz="2000" b="0" dirty="0">
                          <a:effectLst/>
                        </a:rPr>
                        <a:t>Geeta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738540341"/>
                  </a:ext>
                </a:extLst>
              </a:tr>
              <a:tr h="484166">
                <a:tc>
                  <a:txBody>
                    <a:bodyPr/>
                    <a:lstStyle/>
                    <a:p>
                      <a:pPr algn="ctr" fontAlgn="ctr"/>
                      <a:r>
                        <a:rPr lang="en-US" sz="2000" b="0" dirty="0">
                          <a:effectLst/>
                        </a:rPr>
                        <a:t>Shyam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558810110"/>
                  </a:ext>
                </a:extLst>
              </a:tr>
              <a:tr h="484166">
                <a:tc>
                  <a:txBody>
                    <a:bodyPr/>
                    <a:lstStyle/>
                    <a:p>
                      <a:pPr algn="ctr" fontAlgn="ctr"/>
                      <a:r>
                        <a:rPr lang="en-US" sz="2000" b="0" dirty="0">
                          <a:effectLst/>
                        </a:rPr>
                        <a:t>Rohan</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227403875"/>
                  </a:ext>
                </a:extLst>
              </a:tr>
            </a:tbl>
          </a:graphicData>
        </a:graphic>
      </p:graphicFrame>
      <p:sp>
        <p:nvSpPr>
          <p:cNvPr id="5" name="TextBox 4">
            <a:extLst>
              <a:ext uri="{FF2B5EF4-FFF2-40B4-BE49-F238E27FC236}">
                <a16:creationId xmlns:a16="http://schemas.microsoft.com/office/drawing/2014/main" id="{962DE773-75CC-0241-E466-A84953ABC3B2}"/>
              </a:ext>
            </a:extLst>
          </p:cNvPr>
          <p:cNvSpPr txBox="1"/>
          <p:nvPr/>
        </p:nvSpPr>
        <p:spPr>
          <a:xfrm>
            <a:off x="3971925" y="3710284"/>
            <a:ext cx="6972300" cy="1384995"/>
          </a:xfrm>
          <a:prstGeom prst="rect">
            <a:avLst/>
          </a:prstGeom>
          <a:noFill/>
        </p:spPr>
        <p:txBody>
          <a:bodyPr wrap="square">
            <a:spAutoFit/>
          </a:bodyPr>
          <a:lstStyle/>
          <a:p>
            <a:r>
              <a:rPr lang="en-US" sz="2800" b="1" i="0" dirty="0">
                <a:solidFill>
                  <a:srgbClr val="273239"/>
                </a:solidFill>
                <a:effectLst/>
                <a:latin typeface="Times New Roman" panose="02020603050405020304" pitchFamily="18" charset="0"/>
                <a:cs typeface="Times New Roman" panose="02020603050405020304" pitchFamily="18" charset="0"/>
              </a:rPr>
              <a:t>Note:</a:t>
            </a:r>
            <a:r>
              <a:rPr lang="en-US" sz="2800" b="0" i="0" dirty="0">
                <a:solidFill>
                  <a:srgbClr val="273239"/>
                </a:solidFill>
                <a:effectLst/>
                <a:latin typeface="Times New Roman" panose="02020603050405020304" pitchFamily="18" charset="0"/>
                <a:cs typeface="Times New Roman" panose="02020603050405020304" pitchFamily="18" charset="0"/>
              </a:rPr>
              <a:t> The only constraint in the union of two relations is that both relations must have the same set of Attributes.  </a:t>
            </a:r>
            <a:r>
              <a:rPr lang="en-US" sz="2800" b="0" i="0" dirty="0">
                <a:solidFill>
                  <a:srgbClr val="273239"/>
                </a:solidFill>
                <a:effectLst/>
                <a:latin typeface="Nunito" pitchFamily="2" charset="0"/>
              </a:rPr>
              <a:t> </a:t>
            </a:r>
            <a:endParaRPr lang="en-US" sz="2800" dirty="0"/>
          </a:p>
        </p:txBody>
      </p:sp>
    </p:spTree>
    <p:extLst>
      <p:ext uri="{BB962C8B-B14F-4D97-AF65-F5344CB8AC3E}">
        <p14:creationId xmlns:p14="http://schemas.microsoft.com/office/powerpoint/2010/main" val="3789639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83B3C-2E44-374F-6B3A-F915259220D8}"/>
              </a:ext>
            </a:extLst>
          </p:cNvPr>
          <p:cNvSpPr>
            <a:spLocks noGrp="1"/>
          </p:cNvSpPr>
          <p:nvPr>
            <p:ph type="title"/>
          </p:nvPr>
        </p:nvSpPr>
        <p:spPr/>
        <p:txBody>
          <a:bodyPr>
            <a:normAutofit/>
          </a:bodyPr>
          <a:lstStyle/>
          <a:p>
            <a:r>
              <a:rPr lang="en-US" b="1" i="0" dirty="0">
                <a:solidFill>
                  <a:srgbClr val="273239"/>
                </a:solidFill>
                <a:effectLst/>
                <a:latin typeface="Times New Roman" panose="02020603050405020304" pitchFamily="18" charset="0"/>
                <a:cs typeface="Times New Roman" panose="02020603050405020304" pitchFamily="18" charset="0"/>
              </a:rPr>
              <a:t>4. Set Difference (-)</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4CA7F1E-7E68-DA58-E4BA-914D35895782}"/>
              </a:ext>
            </a:extLst>
          </p:cNvPr>
          <p:cNvSpPr>
            <a:spLocks noGrp="1"/>
          </p:cNvSpPr>
          <p:nvPr>
            <p:ph idx="1"/>
          </p:nvPr>
        </p:nvSpPr>
        <p:spPr/>
        <p:txBody>
          <a:bodyPr/>
          <a:lstStyle/>
          <a:p>
            <a:r>
              <a:rPr lang="en-US" b="0" i="0" dirty="0">
                <a:solidFill>
                  <a:srgbClr val="273239"/>
                </a:solidFill>
                <a:effectLst/>
                <a:latin typeface="Times New Roman" panose="02020603050405020304" pitchFamily="18" charset="0"/>
                <a:cs typeface="Times New Roman" panose="02020603050405020304" pitchFamily="18" charset="0"/>
              </a:rPr>
              <a:t>Set Difference in relational algebra is the same set difference operation as in set theory.</a:t>
            </a:r>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FC62FE4-89D4-7B30-2BB6-20E2202E0B79}"/>
              </a:ext>
            </a:extLst>
          </p:cNvPr>
          <p:cNvSpPr txBox="1"/>
          <p:nvPr/>
        </p:nvSpPr>
        <p:spPr>
          <a:xfrm>
            <a:off x="1076324" y="2782669"/>
            <a:ext cx="10277475" cy="830997"/>
          </a:xfrm>
          <a:prstGeom prst="rect">
            <a:avLst/>
          </a:prstGeom>
          <a:noFill/>
        </p:spPr>
        <p:txBody>
          <a:bodyPr wrap="square">
            <a:spAutoFit/>
          </a:bodyPr>
          <a:lstStyle/>
          <a:p>
            <a:r>
              <a:rPr lang="en-US" sz="2400" b="1" i="0" dirty="0">
                <a:solidFill>
                  <a:srgbClr val="273239"/>
                </a:solidFill>
                <a:effectLst/>
                <a:latin typeface="Times New Roman" panose="02020603050405020304" pitchFamily="18" charset="0"/>
                <a:cs typeface="Times New Roman" panose="02020603050405020304" pitchFamily="18" charset="0"/>
              </a:rPr>
              <a:t>Example: </a:t>
            </a:r>
            <a:r>
              <a:rPr lang="en-US" sz="2400" b="0" i="0" dirty="0">
                <a:solidFill>
                  <a:srgbClr val="273239"/>
                </a:solidFill>
                <a:effectLst/>
                <a:latin typeface="Times New Roman" panose="02020603050405020304" pitchFamily="18" charset="0"/>
                <a:cs typeface="Times New Roman" panose="02020603050405020304" pitchFamily="18" charset="0"/>
              </a:rPr>
              <a:t>From the above table of FRENCH and GERMAN, Set Difference is used as follows</a:t>
            </a:r>
            <a:endParaRPr lang="en-US" sz="2400" dirty="0">
              <a:latin typeface="Times New Roman" panose="02020603050405020304" pitchFamily="18" charset="0"/>
              <a:cs typeface="Times New Roman" panose="02020603050405020304" pitchFamily="18" charset="0"/>
            </a:endParaRPr>
          </a:p>
        </p:txBody>
      </p:sp>
      <p:sp>
        <p:nvSpPr>
          <p:cNvPr id="6" name="Rectangle 1">
            <a:extLst>
              <a:ext uri="{FF2B5EF4-FFF2-40B4-BE49-F238E27FC236}">
                <a16:creationId xmlns:a16="http://schemas.microsoft.com/office/drawing/2014/main" id="{6ACF6641-C16A-1749-709A-E1E6E6D1BD7E}"/>
              </a:ext>
            </a:extLst>
          </p:cNvPr>
          <p:cNvSpPr>
            <a:spLocks noChangeArrowheads="1"/>
          </p:cNvSpPr>
          <p:nvPr/>
        </p:nvSpPr>
        <p:spPr bwMode="auto">
          <a:xfrm>
            <a:off x="1933574" y="3860220"/>
            <a:ext cx="8058151" cy="433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π(</a:t>
            </a:r>
            <a:r>
              <a:rPr kumimoji="0" lang="en-US" altLang="en-US" sz="2400" b="0" i="0" u="none" strike="noStrike" cap="none" normalizeH="0" baseline="0" dirty="0" err="1">
                <a:ln>
                  <a:noFill/>
                </a:ln>
                <a:solidFill>
                  <a:srgbClr val="273239"/>
                </a:solidFill>
                <a:effectLst/>
                <a:latin typeface="Consolas" panose="020B0609020204030204" pitchFamily="49" charset="0"/>
              </a:rPr>
              <a:t>Student_Name</a:t>
            </a:r>
            <a:r>
              <a:rPr kumimoji="0" lang="en-US" altLang="en-US" sz="2400" b="0" i="0" u="none" strike="noStrike" cap="none" normalizeH="0" baseline="0" dirty="0">
                <a:ln>
                  <a:noFill/>
                </a:ln>
                <a:solidFill>
                  <a:srgbClr val="273239"/>
                </a:solidFill>
                <a:effectLst/>
                <a:latin typeface="Consolas" panose="020B0609020204030204" pitchFamily="49" charset="0"/>
              </a:rPr>
              <a:t>)FRENCH - π(</a:t>
            </a:r>
            <a:r>
              <a:rPr kumimoji="0" lang="en-US" altLang="en-US" sz="2400" b="0" i="0" u="none" strike="noStrike" cap="none" normalizeH="0" baseline="0" dirty="0" err="1">
                <a:ln>
                  <a:noFill/>
                </a:ln>
                <a:solidFill>
                  <a:srgbClr val="273239"/>
                </a:solidFill>
                <a:effectLst/>
                <a:latin typeface="Consolas" panose="020B0609020204030204" pitchFamily="49" charset="0"/>
              </a:rPr>
              <a:t>Student_Name</a:t>
            </a:r>
            <a:r>
              <a:rPr kumimoji="0" lang="en-US" altLang="en-US" sz="2400" b="0" i="0" u="none" strike="noStrike" cap="none" normalizeH="0" baseline="0" dirty="0">
                <a:ln>
                  <a:noFill/>
                </a:ln>
                <a:solidFill>
                  <a:srgbClr val="273239"/>
                </a:solidFill>
                <a:effectLst/>
                <a:latin typeface="Consolas" panose="020B0609020204030204" pitchFamily="49" charset="0"/>
              </a:rPr>
              <a:t>)GERMAN</a:t>
            </a:r>
            <a:r>
              <a:rPr kumimoji="0" lang="en-US" altLang="en-US" sz="2400" b="0" i="0" u="none" strike="noStrike" cap="none" normalizeH="0" baseline="0" dirty="0">
                <a:ln>
                  <a:noFill/>
                </a:ln>
                <a:solidFill>
                  <a:schemeClr val="tx1"/>
                </a:solidFill>
                <a:effectLst/>
              </a:rPr>
              <a:t>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B957B92E-851B-CAD0-BA35-C5D472529793}"/>
              </a:ext>
            </a:extLst>
          </p:cNvPr>
          <p:cNvGraphicFramePr>
            <a:graphicFrameLocks noGrp="1"/>
          </p:cNvGraphicFramePr>
          <p:nvPr>
            <p:extLst>
              <p:ext uri="{D42A27DB-BD31-4B8C-83A1-F6EECF244321}">
                <p14:modId xmlns:p14="http://schemas.microsoft.com/office/powerpoint/2010/main" val="3798862926"/>
              </p:ext>
            </p:extLst>
          </p:nvPr>
        </p:nvGraphicFramePr>
        <p:xfrm>
          <a:off x="838200" y="4958239"/>
          <a:ext cx="2409825" cy="1579880"/>
        </p:xfrm>
        <a:graphic>
          <a:graphicData uri="http://schemas.openxmlformats.org/drawingml/2006/table">
            <a:tbl>
              <a:tblPr/>
              <a:tblGrid>
                <a:gridCol w="2409825">
                  <a:extLst>
                    <a:ext uri="{9D8B030D-6E8A-4147-A177-3AD203B41FA5}">
                      <a16:colId xmlns:a16="http://schemas.microsoft.com/office/drawing/2014/main" val="1098943259"/>
                    </a:ext>
                  </a:extLst>
                </a:gridCol>
              </a:tblGrid>
              <a:tr h="0">
                <a:tc>
                  <a:txBody>
                    <a:bodyPr/>
                    <a:lstStyle/>
                    <a:p>
                      <a:pPr algn="ctr" fontAlgn="base"/>
                      <a:r>
                        <a:rPr lang="en-US" sz="2400" b="1">
                          <a:effectLst/>
                        </a:rPr>
                        <a:t>Student_Name</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482362710"/>
                  </a:ext>
                </a:extLst>
              </a:tr>
              <a:tr h="0">
                <a:tc>
                  <a:txBody>
                    <a:bodyPr/>
                    <a:lstStyle/>
                    <a:p>
                      <a:pPr algn="ctr" fontAlgn="ctr"/>
                      <a:r>
                        <a:rPr lang="en-US" sz="2400" b="0">
                          <a:effectLst/>
                        </a:rPr>
                        <a:t>Ram</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4190342"/>
                  </a:ext>
                </a:extLst>
              </a:tr>
              <a:tr h="0">
                <a:tc>
                  <a:txBody>
                    <a:bodyPr/>
                    <a:lstStyle/>
                    <a:p>
                      <a:pPr algn="ctr" fontAlgn="ctr"/>
                      <a:r>
                        <a:rPr lang="en-US" sz="2400" b="0" dirty="0">
                          <a:effectLst/>
                        </a:rPr>
                        <a:t>Mohan</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125960250"/>
                  </a:ext>
                </a:extLst>
              </a:tr>
            </a:tbl>
          </a:graphicData>
        </a:graphic>
      </p:graphicFrame>
      <p:sp>
        <p:nvSpPr>
          <p:cNvPr id="9" name="TextBox 8">
            <a:extLst>
              <a:ext uri="{FF2B5EF4-FFF2-40B4-BE49-F238E27FC236}">
                <a16:creationId xmlns:a16="http://schemas.microsoft.com/office/drawing/2014/main" id="{947EBF93-EFEC-24E3-EE26-F9894A5DA6E9}"/>
              </a:ext>
            </a:extLst>
          </p:cNvPr>
          <p:cNvSpPr txBox="1"/>
          <p:nvPr/>
        </p:nvSpPr>
        <p:spPr>
          <a:xfrm>
            <a:off x="4252911" y="4972546"/>
            <a:ext cx="7472363" cy="1200329"/>
          </a:xfrm>
          <a:prstGeom prst="rect">
            <a:avLst/>
          </a:prstGeom>
          <a:noFill/>
        </p:spPr>
        <p:txBody>
          <a:bodyPr wrap="square">
            <a:spAutoFit/>
          </a:bodyPr>
          <a:lstStyle/>
          <a:p>
            <a:pPr algn="just"/>
            <a:r>
              <a:rPr lang="en-US" sz="2400" b="1" i="0" dirty="0">
                <a:solidFill>
                  <a:srgbClr val="273239"/>
                </a:solidFill>
                <a:effectLst/>
                <a:latin typeface="Times New Roman" panose="02020603050405020304" pitchFamily="18" charset="0"/>
                <a:cs typeface="Times New Roman" panose="02020603050405020304" pitchFamily="18" charset="0"/>
              </a:rPr>
              <a:t>Note:</a:t>
            </a:r>
            <a:r>
              <a:rPr lang="en-US" sz="2400" b="0" i="0" dirty="0">
                <a:solidFill>
                  <a:srgbClr val="273239"/>
                </a:solidFill>
                <a:effectLst/>
                <a:latin typeface="Times New Roman" panose="02020603050405020304" pitchFamily="18" charset="0"/>
                <a:cs typeface="Times New Roman" panose="02020603050405020304" pitchFamily="18" charset="0"/>
              </a:rPr>
              <a:t> The only constraint in the Set Difference between two relations is that both relations must have the same set of Attributes.  </a:t>
            </a:r>
            <a:r>
              <a:rPr lang="en-US" b="0" i="0" dirty="0">
                <a:solidFill>
                  <a:srgbClr val="273239"/>
                </a:solidFill>
                <a:effectLst/>
                <a:latin typeface="Nunito" pitchFamily="2" charset="0"/>
              </a:rPr>
              <a:t> </a:t>
            </a:r>
            <a:endParaRPr lang="en-US" dirty="0"/>
          </a:p>
        </p:txBody>
      </p:sp>
    </p:spTree>
    <p:extLst>
      <p:ext uri="{BB962C8B-B14F-4D97-AF65-F5344CB8AC3E}">
        <p14:creationId xmlns:p14="http://schemas.microsoft.com/office/powerpoint/2010/main" val="113932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6AB2F-A7C9-40EF-3390-9BD67FD0936B}"/>
              </a:ext>
            </a:extLst>
          </p:cNvPr>
          <p:cNvSpPr>
            <a:spLocks noGrp="1"/>
          </p:cNvSpPr>
          <p:nvPr>
            <p:ph type="title"/>
          </p:nvPr>
        </p:nvSpPr>
        <p:spPr/>
        <p:txBody>
          <a:bodyPr>
            <a:normAutofit/>
          </a:bodyPr>
          <a:lstStyle/>
          <a:p>
            <a:r>
              <a:rPr lang="en-US" b="1" i="0" dirty="0">
                <a:solidFill>
                  <a:srgbClr val="273239"/>
                </a:solidFill>
                <a:effectLst/>
                <a:latin typeface="Times New Roman" panose="02020603050405020304" pitchFamily="18" charset="0"/>
                <a:cs typeface="Times New Roman" panose="02020603050405020304" pitchFamily="18" charset="0"/>
              </a:rPr>
              <a:t>5. Set Intersection(∩)</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07A3B03-CBBC-65C2-4910-AE8212A35E4D}"/>
              </a:ext>
            </a:extLst>
          </p:cNvPr>
          <p:cNvSpPr>
            <a:spLocks noGrp="1"/>
          </p:cNvSpPr>
          <p:nvPr>
            <p:ph idx="1"/>
          </p:nvPr>
        </p:nvSpPr>
        <p:spPr/>
        <p:txBody>
          <a:bodyPr/>
          <a:lstStyle/>
          <a:p>
            <a:r>
              <a:rPr lang="en-US" b="0" i="0" dirty="0">
                <a:solidFill>
                  <a:srgbClr val="273239"/>
                </a:solidFill>
                <a:effectLst/>
                <a:latin typeface="Times New Roman" panose="02020603050405020304" pitchFamily="18" charset="0"/>
                <a:cs typeface="Times New Roman" panose="02020603050405020304" pitchFamily="18" charset="0"/>
              </a:rPr>
              <a:t>Set Intersection in relational algebra is the same set intersection operation in set theory.</a:t>
            </a:r>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EB53A64-DDAB-9E73-3AEC-ECF99F2C357F}"/>
              </a:ext>
            </a:extLst>
          </p:cNvPr>
          <p:cNvSpPr txBox="1"/>
          <p:nvPr/>
        </p:nvSpPr>
        <p:spPr>
          <a:xfrm>
            <a:off x="1028700" y="2801035"/>
            <a:ext cx="9791699" cy="830997"/>
          </a:xfrm>
          <a:prstGeom prst="rect">
            <a:avLst/>
          </a:prstGeom>
          <a:noFill/>
        </p:spPr>
        <p:txBody>
          <a:bodyPr wrap="square">
            <a:spAutoFit/>
          </a:bodyPr>
          <a:lstStyle/>
          <a:p>
            <a:r>
              <a:rPr lang="en-US" sz="2400" b="1" i="0" dirty="0">
                <a:solidFill>
                  <a:srgbClr val="273239"/>
                </a:solidFill>
                <a:effectLst/>
                <a:latin typeface="Times New Roman" panose="02020603050405020304" pitchFamily="18" charset="0"/>
                <a:cs typeface="Times New Roman" panose="02020603050405020304" pitchFamily="18" charset="0"/>
              </a:rPr>
              <a:t>Example: </a:t>
            </a:r>
            <a:r>
              <a:rPr lang="en-US" sz="2400" b="0" i="0" dirty="0">
                <a:solidFill>
                  <a:srgbClr val="273239"/>
                </a:solidFill>
                <a:effectLst/>
                <a:latin typeface="Times New Roman" panose="02020603050405020304" pitchFamily="18" charset="0"/>
                <a:cs typeface="Times New Roman" panose="02020603050405020304" pitchFamily="18" charset="0"/>
              </a:rPr>
              <a:t>From the above table of FRENCH and GERMAN, the Set Intersection is used as follows</a:t>
            </a:r>
            <a:endParaRPr lang="en-US" sz="2400" dirty="0">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E84E8B5C-37A1-78D5-F409-B0834C5F71B0}"/>
              </a:ext>
            </a:extLst>
          </p:cNvPr>
          <p:cNvGraphicFramePr>
            <a:graphicFrameLocks noGrp="1"/>
          </p:cNvGraphicFramePr>
          <p:nvPr>
            <p:extLst>
              <p:ext uri="{D42A27DB-BD31-4B8C-83A1-F6EECF244321}">
                <p14:modId xmlns:p14="http://schemas.microsoft.com/office/powerpoint/2010/main" val="92519099"/>
              </p:ext>
            </p:extLst>
          </p:nvPr>
        </p:nvGraphicFramePr>
        <p:xfrm>
          <a:off x="1028700" y="4001294"/>
          <a:ext cx="1990725" cy="1579880"/>
        </p:xfrm>
        <a:graphic>
          <a:graphicData uri="http://schemas.openxmlformats.org/drawingml/2006/table">
            <a:tbl>
              <a:tblPr/>
              <a:tblGrid>
                <a:gridCol w="1990725">
                  <a:extLst>
                    <a:ext uri="{9D8B030D-6E8A-4147-A177-3AD203B41FA5}">
                      <a16:colId xmlns:a16="http://schemas.microsoft.com/office/drawing/2014/main" val="3769946321"/>
                    </a:ext>
                  </a:extLst>
                </a:gridCol>
              </a:tblGrid>
              <a:tr h="0">
                <a:tc>
                  <a:txBody>
                    <a:bodyPr/>
                    <a:lstStyle/>
                    <a:p>
                      <a:pPr algn="ctr" fontAlgn="base"/>
                      <a:r>
                        <a:rPr lang="en-US" sz="2400" b="1">
                          <a:effectLst/>
                        </a:rPr>
                        <a:t>Student_Name</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966449431"/>
                  </a:ext>
                </a:extLst>
              </a:tr>
              <a:tr h="0">
                <a:tc>
                  <a:txBody>
                    <a:bodyPr/>
                    <a:lstStyle/>
                    <a:p>
                      <a:pPr algn="ctr" fontAlgn="ctr"/>
                      <a:r>
                        <a:rPr lang="en-US" sz="2400" b="0">
                          <a:effectLst/>
                        </a:rPr>
                        <a:t>Vivek</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774251136"/>
                  </a:ext>
                </a:extLst>
              </a:tr>
              <a:tr h="0">
                <a:tc>
                  <a:txBody>
                    <a:bodyPr/>
                    <a:lstStyle/>
                    <a:p>
                      <a:pPr algn="ctr" fontAlgn="ctr"/>
                      <a:r>
                        <a:rPr lang="en-US" sz="2400" b="0" dirty="0">
                          <a:effectLst/>
                        </a:rPr>
                        <a:t>Geeta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020456673"/>
                  </a:ext>
                </a:extLst>
              </a:tr>
            </a:tbl>
          </a:graphicData>
        </a:graphic>
      </p:graphicFrame>
      <p:sp>
        <p:nvSpPr>
          <p:cNvPr id="8" name="TextBox 7">
            <a:extLst>
              <a:ext uri="{FF2B5EF4-FFF2-40B4-BE49-F238E27FC236}">
                <a16:creationId xmlns:a16="http://schemas.microsoft.com/office/drawing/2014/main" id="{FCC9BE1E-3ED6-B495-80DD-018968818D0E}"/>
              </a:ext>
            </a:extLst>
          </p:cNvPr>
          <p:cNvSpPr txBox="1"/>
          <p:nvPr/>
        </p:nvSpPr>
        <p:spPr>
          <a:xfrm>
            <a:off x="3714750" y="3981167"/>
            <a:ext cx="7639050" cy="1200329"/>
          </a:xfrm>
          <a:prstGeom prst="rect">
            <a:avLst/>
          </a:prstGeom>
          <a:noFill/>
        </p:spPr>
        <p:txBody>
          <a:bodyPr wrap="square">
            <a:spAutoFit/>
          </a:bodyPr>
          <a:lstStyle/>
          <a:p>
            <a:pPr algn="just"/>
            <a:r>
              <a:rPr lang="en-US" sz="2400" b="1" i="0" dirty="0">
                <a:solidFill>
                  <a:srgbClr val="273239"/>
                </a:solidFill>
                <a:effectLst/>
                <a:latin typeface="Times New Roman" panose="02020603050405020304" pitchFamily="18" charset="0"/>
                <a:cs typeface="Times New Roman" panose="02020603050405020304" pitchFamily="18" charset="0"/>
              </a:rPr>
              <a:t>Note:</a:t>
            </a:r>
            <a:r>
              <a:rPr lang="en-US" sz="2400" b="0" i="0" dirty="0">
                <a:solidFill>
                  <a:srgbClr val="273239"/>
                </a:solidFill>
                <a:effectLst/>
                <a:latin typeface="Times New Roman" panose="02020603050405020304" pitchFamily="18" charset="0"/>
                <a:cs typeface="Times New Roman" panose="02020603050405020304" pitchFamily="18" charset="0"/>
              </a:rPr>
              <a:t> The only constraint in the Set Difference between two relations is that both relations must have the same set of Attributes.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690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4979</TotalTime>
  <Words>3822</Words>
  <Application>Microsoft Office PowerPoint</Application>
  <PresentationFormat>Widescreen</PresentationFormat>
  <Paragraphs>839</Paragraphs>
  <Slides>52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52</vt:i4>
      </vt:variant>
    </vt:vector>
  </HeadingPairs>
  <TitlesOfParts>
    <vt:vector size="60" baseType="lpstr">
      <vt:lpstr>__Source_Sans_Pro_fa6df0</vt:lpstr>
      <vt:lpstr>Arial</vt:lpstr>
      <vt:lpstr>Calibri</vt:lpstr>
      <vt:lpstr>Calibri Light</vt:lpstr>
      <vt:lpstr>Consolas</vt:lpstr>
      <vt:lpstr>Nunito</vt:lpstr>
      <vt:lpstr>Times New Roman</vt:lpstr>
      <vt:lpstr>Office Theme</vt:lpstr>
      <vt:lpstr>Relational Algebra in DBMS</vt:lpstr>
      <vt:lpstr>Relational Algebra</vt:lpstr>
      <vt:lpstr>Fundamental Operators </vt:lpstr>
      <vt:lpstr>1. Selection(σ)</vt:lpstr>
      <vt:lpstr>2. Projection(π)</vt:lpstr>
      <vt:lpstr>3. Union(U)</vt:lpstr>
      <vt:lpstr>Cont..</vt:lpstr>
      <vt:lpstr>4. Set Difference (-)</vt:lpstr>
      <vt:lpstr>5. Set Intersection(∩)</vt:lpstr>
      <vt:lpstr>6. Rename(ρ)</vt:lpstr>
      <vt:lpstr>7. Cross Product(X)</vt:lpstr>
      <vt:lpstr>A X B</vt:lpstr>
      <vt:lpstr>PowerPoint Presentation</vt:lpstr>
      <vt:lpstr>Derived Operators </vt:lpstr>
      <vt:lpstr>Join Operations </vt:lpstr>
      <vt:lpstr>Employee                                                       Department</vt:lpstr>
      <vt:lpstr>PowerPoint Presentation</vt:lpstr>
      <vt:lpstr>Inner Join </vt:lpstr>
      <vt:lpstr>Example</vt:lpstr>
      <vt:lpstr>PowerPoint Presentation</vt:lpstr>
      <vt:lpstr>Equi Join </vt:lpstr>
      <vt:lpstr>Example</vt:lpstr>
      <vt:lpstr>Natural Join (⋈)</vt:lpstr>
      <vt:lpstr>Example</vt:lpstr>
      <vt:lpstr>Outer Join </vt:lpstr>
      <vt:lpstr>Left Outer Join </vt:lpstr>
      <vt:lpstr>Example</vt:lpstr>
      <vt:lpstr>Right Outer Join </vt:lpstr>
      <vt:lpstr>Example</vt:lpstr>
      <vt:lpstr>Full Outer Join </vt:lpstr>
      <vt:lpstr>Example</vt:lpstr>
      <vt:lpstr>Intersection (∩) </vt:lpstr>
      <vt:lpstr>Example</vt:lpstr>
      <vt:lpstr>Division (÷) </vt:lpstr>
      <vt:lpstr>Example</vt:lpstr>
      <vt:lpstr>Cont…</vt:lpstr>
      <vt:lpstr>Key Point</vt:lpstr>
      <vt:lpstr>2. Conditional Join</vt:lpstr>
      <vt:lpstr>Cont..</vt:lpstr>
      <vt:lpstr>What is Relational Calculus? </vt:lpstr>
      <vt:lpstr>PowerPoint Presentation</vt:lpstr>
      <vt:lpstr>Relational Calculus </vt:lpstr>
      <vt:lpstr>Example</vt:lpstr>
      <vt:lpstr>Example 1</vt:lpstr>
      <vt:lpstr>Result of the TRC expression above</vt:lpstr>
      <vt:lpstr>Example 2</vt:lpstr>
      <vt:lpstr>Domain Relational Calculus (DRC) </vt:lpstr>
      <vt:lpstr>Example</vt:lpstr>
      <vt:lpstr>Example 1</vt:lpstr>
      <vt:lpstr>Result</vt:lpstr>
      <vt:lpstr>Example 2</vt:lpstr>
      <vt:lpstr>Key Points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Relational Algebra in DBMS</dc:title>
  <dc:creator>Dr. Dinesh Sharma [MU - Jaipur]</dc:creator>
  <cp:lastModifiedBy>Dr. Dinesh Sharma [MU - Jaipur]</cp:lastModifiedBy>
  <cp:revision>28</cp:revision>
  <dcterms:created xsi:type="dcterms:W3CDTF">2024-02-26T15:51:14Z</dcterms:created>
  <dcterms:modified xsi:type="dcterms:W3CDTF">2024-03-01T05:18:24Z</dcterms:modified>
</cp:coreProperties>
</file>